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docProps/core.xml" ContentType="application/vnd.openxmlformats-package.core-properties+xml"/>
  <Override PartName="/docMetadata/LabelInfo.xml" ContentType="application/vnd.ms-office.classificationlabels+xml"/>
  <Override PartName="/docProps/app.xml" ContentType="application/vnd.openxmlformats-officedocument.extended-properties+xml"/>
  <Override PartName="/ppt/notesSlides/notesSlide7.xml" ContentType="application/vnd.openxmlformats-officedocument.presentationml.notesSlide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6.xml" ContentType="application/vnd.openxmlformats-officedocument.presentationml.slide+xml"/>
  <Override PartName="/ppt/slides/slide29.xml" ContentType="application/vnd.openxmlformats-officedocument.presentationml.slide+xml"/>
  <Override PartName="/ppt/viewProps.xml" ContentType="application/vnd.openxmlformats-officedocument.presentationml.viewProps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6.xml" ContentType="application/vnd.openxmlformats-officedocument.presentationml.notes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11.xml" ContentType="application/vnd.openxmlformats-officedocument.presentationml.slide+xml"/>
  <Override PartName="/ppt/slideLayouts/slideLayout16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27.xml" ContentType="application/vnd.openxmlformats-officedocument.presentationml.slide+xml"/>
  <Override PartName="/ppt/theme/theme1.xml" ContentType="application/vnd.openxmlformats-officedocument.them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8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274" r:id="rId3"/>
    <p:sldId id="290" r:id="rId4"/>
    <p:sldId id="279" r:id="rId5"/>
    <p:sldId id="269" r:id="rId6"/>
    <p:sldId id="276" r:id="rId7"/>
    <p:sldId id="277" r:id="rId8"/>
    <p:sldId id="288" r:id="rId9"/>
    <p:sldId id="275" r:id="rId10"/>
    <p:sldId id="282" r:id="rId11"/>
    <p:sldId id="284" r:id="rId12"/>
    <p:sldId id="278" r:id="rId13"/>
    <p:sldId id="297" r:id="rId14"/>
    <p:sldId id="298" r:id="rId15"/>
    <p:sldId id="295" r:id="rId16"/>
    <p:sldId id="300" r:id="rId17"/>
    <p:sldId id="296" r:id="rId18"/>
    <p:sldId id="299" r:id="rId19"/>
    <p:sldId id="292" r:id="rId20"/>
    <p:sldId id="260" r:id="rId21"/>
    <p:sldId id="261" r:id="rId22"/>
    <p:sldId id="263" r:id="rId23"/>
    <p:sldId id="264" r:id="rId24"/>
    <p:sldId id="265" r:id="rId25"/>
    <p:sldId id="293" r:id="rId26"/>
    <p:sldId id="281" r:id="rId27"/>
    <p:sldId id="294" r:id="rId28"/>
    <p:sldId id="287" r:id="rId29"/>
    <p:sldId id="285" r:id="rId30"/>
    <p:sldId id="266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3" autoAdjust="0"/>
    <p:restoredTop sz="83455" autoAdjust="0"/>
  </p:normalViewPr>
  <p:slideViewPr>
    <p:cSldViewPr snapToGrid="0" snapToObjects="1">
      <p:cViewPr varScale="1">
        <p:scale>
          <a:sx n="92" d="100"/>
          <a:sy n="92" d="100"/>
        </p:scale>
        <p:origin x="21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BBEBB4-E966-444E-2585-22F2C4A759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/>
              <a:t>Welcome to Camp Masters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30AAA1-411E-265D-74E8-B6F2133CB0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DDD50-C287-4839-B490-EC34EB9EC590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8B2985-61FF-B3F5-12C6-88F154772D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372AA7-D94C-91DD-1AEB-0A4FCFC4E1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8D425-CCC2-42A7-B4E5-97746D742A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304779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/>
              <a:t>Welcome to Camp Masters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F74259-AE53-48ED-8163-45E985F51E8C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F591A-EF4D-40B3-A5F6-16085E0C964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64819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0F4BF988-A4DD-41B1-6FDF-C3663F17C8D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Welcome to Camp Masters</a:t>
            </a:r>
          </a:p>
        </p:txBody>
      </p:sp>
    </p:spTree>
    <p:extLst>
      <p:ext uri="{BB962C8B-B14F-4D97-AF65-F5344CB8AC3E}">
        <p14:creationId xmlns:p14="http://schemas.microsoft.com/office/powerpoint/2010/main" val="784322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Welcome to Camp Masters</a:t>
            </a:r>
          </a:p>
        </p:txBody>
      </p:sp>
    </p:spTree>
    <p:extLst>
      <p:ext uri="{BB962C8B-B14F-4D97-AF65-F5344CB8AC3E}">
        <p14:creationId xmlns:p14="http://schemas.microsoft.com/office/powerpoint/2010/main" val="1885083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Welcome to Camp Masters</a:t>
            </a:r>
          </a:p>
        </p:txBody>
      </p:sp>
    </p:spTree>
    <p:extLst>
      <p:ext uri="{BB962C8B-B14F-4D97-AF65-F5344CB8AC3E}">
        <p14:creationId xmlns:p14="http://schemas.microsoft.com/office/powerpoint/2010/main" val="2757582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7F840E-9A43-4263-86EA-E0E2718236D8}" type="slidenum">
              <a:rPr lang="en-US"/>
              <a:pPr/>
              <a:t>14</a:t>
            </a:fld>
            <a:endParaRPr lang="en-US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68D665-C08E-4DD6-B02A-54EE40CD70A9}" type="slidenum">
              <a:rPr lang="en-US"/>
              <a:pPr/>
              <a:t>18</a:t>
            </a:fld>
            <a:endParaRPr lang="en-US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1E3432F4-EFEB-51DB-B73B-D0E9CD6AAF4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Welcome to Camp Masters</a:t>
            </a:r>
          </a:p>
        </p:txBody>
      </p:sp>
    </p:spTree>
    <p:extLst>
      <p:ext uri="{BB962C8B-B14F-4D97-AF65-F5344CB8AC3E}">
        <p14:creationId xmlns:p14="http://schemas.microsoft.com/office/powerpoint/2010/main" val="893443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2FC6A-0D37-47E5-16B5-590FB64DD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FDED0C-93AF-E892-C0F3-ED245556AE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F35675-2CD0-34C5-9908-E797F1E63D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1CE3AD2A-A70E-A78C-C638-9E634A2C392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 dirty="0"/>
              <a:t>Welcome to Camp Masters</a:t>
            </a:r>
          </a:p>
        </p:txBody>
      </p:sp>
    </p:spTree>
    <p:extLst>
      <p:ext uri="{BB962C8B-B14F-4D97-AF65-F5344CB8AC3E}">
        <p14:creationId xmlns:p14="http://schemas.microsoft.com/office/powerpoint/2010/main" val="1592407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10CB7B7C-B5FA-4F94-B793-2C3F5FE3BA10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133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25E32-3D5B-4F74-BE63-3AC1FA98758E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95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FAC33B0A-3ADB-47F2-A3B8-7E1EF24F3908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004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82BF88B5-F8A1-4251-98CC-1246DB19F5B9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334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22DADF7F-95CE-4850-8499-9C4536B1229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32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52B03-99A2-43F4-8D65-606273F9B4A7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490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7772-A81C-44C1-863A-4125A395E999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170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DE0FC-ED18-4ADB-BD68-908F676E8CFD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379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5D66322-DCFF-4030-8DA7-E14F8538AE6D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319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3817C-AB49-4E00-96D4-B87E6CB6C3C7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476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1E23F2CA-E0C9-4A5F-B347-C8E3F4204A31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084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AB2AD-818B-4DD4-8B05-77642D9DFA6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29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D4E2-5D52-4C34-877E-8E91952A86ED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74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89912-5521-4B03-B0C0-5FCFFBE51861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04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6BC01-E944-4D0F-B55F-CA6BD1214120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80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DEB54-C3FD-451D-82F6-28AD183CD021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2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CDF8D-E715-4A78-8B31-9A5FC012A31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47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81E89-FB29-4544-963C-7839F647EA34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8724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Customerservice@campmasters.or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.jpeg"/><Relationship Id="rId4" Type="http://schemas.openxmlformats.org/officeDocument/2006/relationships/hyperlink" Target="mailto:leeanne.franklin@ramseypopcorn.com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Southeast Louisiana</a:t>
            </a:r>
            <a:br>
              <a:rPr lang="en-US" b="1" dirty="0"/>
            </a:br>
            <a:r>
              <a:rPr lang="en-US" b="1" dirty="0"/>
              <a:t>    2026 Camp Masters </a:t>
            </a:r>
            <a:r>
              <a:rPr lang="en-US" dirty="0"/>
              <a:t>	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" y="2194560"/>
            <a:ext cx="7955280" cy="319812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2026 Selling Program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“Camp Masters is Committed to helping councils maximize participation, increase profitability, and provide an easier fundraising experience for every scout and family”</a:t>
            </a:r>
            <a:endParaRPr dirty="0"/>
          </a:p>
        </p:txBody>
      </p:sp>
      <p:pic>
        <p:nvPicPr>
          <p:cNvPr id="4" name="Picture 2" descr="CAMP MASTERS Popcorn - YouTube">
            <a:extLst>
              <a:ext uri="{FF2B5EF4-FFF2-40B4-BE49-F238E27FC236}">
                <a16:creationId xmlns:a16="http://schemas.microsoft.com/office/drawing/2014/main" id="{DFCECDDC-72DD-63FC-0588-F706BC11C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392689"/>
            <a:ext cx="1626670" cy="13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D0E173-3551-A986-0A62-18FCE809013D}"/>
              </a:ext>
            </a:extLst>
          </p:cNvPr>
          <p:cNvSpPr txBox="1"/>
          <p:nvPr/>
        </p:nvSpPr>
        <p:spPr>
          <a:xfrm>
            <a:off x="462455" y="336331"/>
            <a:ext cx="3605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Welcome to Camp Masters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1490" y="429030"/>
            <a:ext cx="2125980" cy="5457589"/>
            <a:chOff x="0" y="0"/>
            <a:chExt cx="3023616" cy="77619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23616" cy="7761905"/>
            </a:xfrm>
            <a:custGeom>
              <a:avLst/>
              <a:gdLst/>
              <a:ahLst/>
              <a:cxnLst/>
              <a:rect l="l" t="t" r="r" b="b"/>
              <a:pathLst>
                <a:path w="3023616" h="7761905">
                  <a:moveTo>
                    <a:pt x="0" y="0"/>
                  </a:moveTo>
                  <a:lnTo>
                    <a:pt x="3023616" y="0"/>
                  </a:lnTo>
                  <a:lnTo>
                    <a:pt x="3023616" y="7761905"/>
                  </a:lnTo>
                  <a:lnTo>
                    <a:pt x="0" y="7761905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3023616" cy="776190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3500" spc="32" dirty="0">
                  <a:solidFill>
                    <a:srgbClr val="000000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Prizes &amp; Rewards Plan for 2026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91490" y="6112341"/>
            <a:ext cx="8126730" cy="18288"/>
            <a:chOff x="0" y="0"/>
            <a:chExt cx="11558016" cy="2601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558016" cy="26035"/>
            </a:xfrm>
            <a:custGeom>
              <a:avLst/>
              <a:gdLst/>
              <a:ahLst/>
              <a:cxnLst/>
              <a:rect l="l" t="t" r="r" b="b"/>
              <a:pathLst>
                <a:path w="11558016" h="26035">
                  <a:moveTo>
                    <a:pt x="0" y="0"/>
                  </a:moveTo>
                  <a:lnTo>
                    <a:pt x="11558016" y="0"/>
                  </a:lnTo>
                  <a:lnTo>
                    <a:pt x="11558016" y="26035"/>
                  </a:lnTo>
                  <a:lnTo>
                    <a:pt x="0" y="26035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1527048" y="5040414"/>
            <a:ext cx="54864" cy="2125980"/>
            <a:chOff x="0" y="0"/>
            <a:chExt cx="78029" cy="30236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7978" cy="3023616"/>
            </a:xfrm>
            <a:custGeom>
              <a:avLst/>
              <a:gdLst/>
              <a:ahLst/>
              <a:cxnLst/>
              <a:rect l="l" t="t" r="r" b="b"/>
              <a:pathLst>
                <a:path w="77978" h="3023616">
                  <a:moveTo>
                    <a:pt x="0" y="0"/>
                  </a:moveTo>
                  <a:lnTo>
                    <a:pt x="77978" y="0"/>
                  </a:lnTo>
                  <a:lnTo>
                    <a:pt x="77978" y="3023616"/>
                  </a:lnTo>
                  <a:lnTo>
                    <a:pt x="0" y="3023616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018537" y="4526140"/>
            <a:ext cx="5614670" cy="1374331"/>
            <a:chOff x="0" y="0"/>
            <a:chExt cx="7985308" cy="1954604"/>
          </a:xfrm>
        </p:grpSpPr>
        <p:sp>
          <p:nvSpPr>
            <p:cNvPr id="10" name="Freeform 10"/>
            <p:cNvSpPr/>
            <p:nvPr/>
          </p:nvSpPr>
          <p:spPr>
            <a:xfrm>
              <a:off x="18034" y="18034"/>
              <a:ext cx="7949184" cy="1918462"/>
            </a:xfrm>
            <a:custGeom>
              <a:avLst/>
              <a:gdLst/>
              <a:ahLst/>
              <a:cxnLst/>
              <a:rect l="l" t="t" r="r" b="b"/>
              <a:pathLst>
                <a:path w="7949184" h="1918462">
                  <a:moveTo>
                    <a:pt x="0" y="0"/>
                  </a:moveTo>
                  <a:lnTo>
                    <a:pt x="7949184" y="0"/>
                  </a:lnTo>
                  <a:lnTo>
                    <a:pt x="7949184" y="1918462"/>
                  </a:lnTo>
                  <a:lnTo>
                    <a:pt x="0" y="1918462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7985252" cy="1954530"/>
            </a:xfrm>
            <a:custGeom>
              <a:avLst/>
              <a:gdLst/>
              <a:ahLst/>
              <a:cxnLst/>
              <a:rect l="l" t="t" r="r" b="b"/>
              <a:pathLst>
                <a:path w="7985252" h="1954530">
                  <a:moveTo>
                    <a:pt x="18034" y="0"/>
                  </a:moveTo>
                  <a:lnTo>
                    <a:pt x="7967218" y="0"/>
                  </a:lnTo>
                  <a:cubicBezTo>
                    <a:pt x="7977251" y="0"/>
                    <a:pt x="7985252" y="8128"/>
                    <a:pt x="7985252" y="18034"/>
                  </a:cubicBezTo>
                  <a:lnTo>
                    <a:pt x="7985252" y="1936496"/>
                  </a:lnTo>
                  <a:cubicBezTo>
                    <a:pt x="7985252" y="1946529"/>
                    <a:pt x="7977125" y="1954530"/>
                    <a:pt x="7967218" y="1954530"/>
                  </a:cubicBezTo>
                  <a:lnTo>
                    <a:pt x="18034" y="1954530"/>
                  </a:lnTo>
                  <a:cubicBezTo>
                    <a:pt x="8001" y="1954530"/>
                    <a:pt x="0" y="1946402"/>
                    <a:pt x="0" y="1936496"/>
                  </a:cubicBezTo>
                  <a:lnTo>
                    <a:pt x="0" y="18034"/>
                  </a:lnTo>
                  <a:cubicBezTo>
                    <a:pt x="0" y="8128"/>
                    <a:pt x="8128" y="0"/>
                    <a:pt x="18034" y="0"/>
                  </a:cubicBezTo>
                  <a:moveTo>
                    <a:pt x="18034" y="36068"/>
                  </a:moveTo>
                  <a:lnTo>
                    <a:pt x="18034" y="18034"/>
                  </a:lnTo>
                  <a:lnTo>
                    <a:pt x="36068" y="18034"/>
                  </a:lnTo>
                  <a:lnTo>
                    <a:pt x="36068" y="1936496"/>
                  </a:lnTo>
                  <a:lnTo>
                    <a:pt x="18034" y="1936496"/>
                  </a:lnTo>
                  <a:lnTo>
                    <a:pt x="18034" y="1918462"/>
                  </a:lnTo>
                  <a:lnTo>
                    <a:pt x="7967218" y="1918462"/>
                  </a:lnTo>
                  <a:lnTo>
                    <a:pt x="7967218" y="1936496"/>
                  </a:lnTo>
                  <a:lnTo>
                    <a:pt x="7949185" y="1936496"/>
                  </a:lnTo>
                  <a:lnTo>
                    <a:pt x="7949185" y="18034"/>
                  </a:lnTo>
                  <a:lnTo>
                    <a:pt x="7967218" y="18034"/>
                  </a:lnTo>
                  <a:lnTo>
                    <a:pt x="7967218" y="36068"/>
                  </a:lnTo>
                  <a:lnTo>
                    <a:pt x="18034" y="360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018537" y="4526140"/>
            <a:ext cx="5614670" cy="1374331"/>
            <a:chOff x="0" y="0"/>
            <a:chExt cx="7985308" cy="19546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985309" cy="1954604"/>
            </a:xfrm>
            <a:custGeom>
              <a:avLst/>
              <a:gdLst/>
              <a:ahLst/>
              <a:cxnLst/>
              <a:rect l="l" t="t" r="r" b="b"/>
              <a:pathLst>
                <a:path w="7985309" h="1954604">
                  <a:moveTo>
                    <a:pt x="0" y="0"/>
                  </a:moveTo>
                  <a:lnTo>
                    <a:pt x="7985309" y="0"/>
                  </a:lnTo>
                  <a:lnTo>
                    <a:pt x="7985309" y="1954604"/>
                  </a:lnTo>
                  <a:lnTo>
                    <a:pt x="0" y="1954604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8575"/>
              <a:ext cx="7985308" cy="192602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131"/>
                </a:lnSpc>
              </a:pPr>
              <a:r>
                <a:rPr lang="en-US" sz="2900" spc="26" dirty="0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- COUNCIL PRIZES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 rot="-10800000">
            <a:off x="3018537" y="2471717"/>
            <a:ext cx="5614670" cy="2100056"/>
            <a:chOff x="0" y="0"/>
            <a:chExt cx="7985308" cy="2986746"/>
          </a:xfrm>
        </p:grpSpPr>
        <p:sp>
          <p:nvSpPr>
            <p:cNvPr id="16" name="Freeform 16"/>
            <p:cNvSpPr/>
            <p:nvPr/>
          </p:nvSpPr>
          <p:spPr>
            <a:xfrm>
              <a:off x="18034" y="18034"/>
              <a:ext cx="7949311" cy="2950591"/>
            </a:xfrm>
            <a:custGeom>
              <a:avLst/>
              <a:gdLst/>
              <a:ahLst/>
              <a:cxnLst/>
              <a:rect l="l" t="t" r="r" b="b"/>
              <a:pathLst>
                <a:path w="7949311" h="2950591">
                  <a:moveTo>
                    <a:pt x="0" y="1033399"/>
                  </a:moveTo>
                  <a:lnTo>
                    <a:pt x="3602990" y="1033399"/>
                  </a:lnTo>
                  <a:lnTo>
                    <a:pt x="3602990" y="737743"/>
                  </a:lnTo>
                  <a:lnTo>
                    <a:pt x="3231261" y="737743"/>
                  </a:lnTo>
                  <a:lnTo>
                    <a:pt x="3974592" y="0"/>
                  </a:lnTo>
                  <a:lnTo>
                    <a:pt x="4717923" y="737616"/>
                  </a:lnTo>
                  <a:lnTo>
                    <a:pt x="4346321" y="737616"/>
                  </a:lnTo>
                  <a:lnTo>
                    <a:pt x="4346321" y="1033399"/>
                  </a:lnTo>
                  <a:lnTo>
                    <a:pt x="7949311" y="1033399"/>
                  </a:lnTo>
                  <a:lnTo>
                    <a:pt x="7949311" y="2950591"/>
                  </a:lnTo>
                  <a:lnTo>
                    <a:pt x="0" y="2950591"/>
                  </a:lnTo>
                  <a:close/>
                </a:path>
              </a:pathLst>
            </a:custGeom>
            <a:solidFill>
              <a:srgbClr val="9BBB59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-32"/>
              <a:ext cx="7985379" cy="2986691"/>
            </a:xfrm>
            <a:custGeom>
              <a:avLst/>
              <a:gdLst/>
              <a:ahLst/>
              <a:cxnLst/>
              <a:rect l="l" t="t" r="r" b="b"/>
              <a:pathLst>
                <a:path w="7985379" h="2986691">
                  <a:moveTo>
                    <a:pt x="18034" y="1033431"/>
                  </a:moveTo>
                  <a:lnTo>
                    <a:pt x="3621024" y="1033431"/>
                  </a:lnTo>
                  <a:lnTo>
                    <a:pt x="3621024" y="1051465"/>
                  </a:lnTo>
                  <a:lnTo>
                    <a:pt x="3602990" y="1051465"/>
                  </a:lnTo>
                  <a:lnTo>
                    <a:pt x="3602990" y="755809"/>
                  </a:lnTo>
                  <a:lnTo>
                    <a:pt x="3621024" y="755809"/>
                  </a:lnTo>
                  <a:lnTo>
                    <a:pt x="3621024" y="773843"/>
                  </a:lnTo>
                  <a:lnTo>
                    <a:pt x="3249295" y="773843"/>
                  </a:lnTo>
                  <a:cubicBezTo>
                    <a:pt x="3241929" y="773843"/>
                    <a:pt x="3235325" y="769398"/>
                    <a:pt x="3232658" y="762667"/>
                  </a:cubicBezTo>
                  <a:cubicBezTo>
                    <a:pt x="3229991" y="755936"/>
                    <a:pt x="3231388" y="748062"/>
                    <a:pt x="3236595" y="742982"/>
                  </a:cubicBezTo>
                  <a:lnTo>
                    <a:pt x="3979926" y="5239"/>
                  </a:lnTo>
                  <a:cubicBezTo>
                    <a:pt x="3986911" y="-1746"/>
                    <a:pt x="3998341" y="-1746"/>
                    <a:pt x="4005326" y="5239"/>
                  </a:cubicBezTo>
                  <a:lnTo>
                    <a:pt x="4748657" y="742982"/>
                  </a:lnTo>
                  <a:cubicBezTo>
                    <a:pt x="4753864" y="748189"/>
                    <a:pt x="4755388" y="755936"/>
                    <a:pt x="4752594" y="762667"/>
                  </a:cubicBezTo>
                  <a:cubicBezTo>
                    <a:pt x="4749800" y="769398"/>
                    <a:pt x="4743196" y="773843"/>
                    <a:pt x="4735957" y="773843"/>
                  </a:cubicBezTo>
                  <a:lnTo>
                    <a:pt x="4364355" y="773843"/>
                  </a:lnTo>
                  <a:lnTo>
                    <a:pt x="4364355" y="755809"/>
                  </a:lnTo>
                  <a:lnTo>
                    <a:pt x="4382389" y="755809"/>
                  </a:lnTo>
                  <a:lnTo>
                    <a:pt x="4382389" y="1051465"/>
                  </a:lnTo>
                  <a:lnTo>
                    <a:pt x="4364355" y="1051465"/>
                  </a:lnTo>
                  <a:lnTo>
                    <a:pt x="4364355" y="1033431"/>
                  </a:lnTo>
                  <a:lnTo>
                    <a:pt x="7967345" y="1033431"/>
                  </a:lnTo>
                  <a:cubicBezTo>
                    <a:pt x="7977378" y="1033431"/>
                    <a:pt x="7985379" y="1041559"/>
                    <a:pt x="7985379" y="1051465"/>
                  </a:cubicBezTo>
                  <a:lnTo>
                    <a:pt x="7985379" y="2968657"/>
                  </a:lnTo>
                  <a:cubicBezTo>
                    <a:pt x="7985379" y="2978690"/>
                    <a:pt x="7977251" y="2986691"/>
                    <a:pt x="7967345" y="2986691"/>
                  </a:cubicBezTo>
                  <a:lnTo>
                    <a:pt x="18034" y="2986691"/>
                  </a:lnTo>
                  <a:cubicBezTo>
                    <a:pt x="8001" y="2986691"/>
                    <a:pt x="0" y="2978563"/>
                    <a:pt x="0" y="2968657"/>
                  </a:cubicBezTo>
                  <a:lnTo>
                    <a:pt x="0" y="1051465"/>
                  </a:lnTo>
                  <a:cubicBezTo>
                    <a:pt x="0" y="1041432"/>
                    <a:pt x="8128" y="1033431"/>
                    <a:pt x="18034" y="1033431"/>
                  </a:cubicBezTo>
                  <a:moveTo>
                    <a:pt x="18034" y="1069499"/>
                  </a:moveTo>
                  <a:lnTo>
                    <a:pt x="18034" y="1051465"/>
                  </a:lnTo>
                  <a:lnTo>
                    <a:pt x="36068" y="1051465"/>
                  </a:lnTo>
                  <a:lnTo>
                    <a:pt x="36068" y="2968657"/>
                  </a:lnTo>
                  <a:lnTo>
                    <a:pt x="18034" y="2968657"/>
                  </a:lnTo>
                  <a:lnTo>
                    <a:pt x="18034" y="2950623"/>
                  </a:lnTo>
                  <a:lnTo>
                    <a:pt x="7967218" y="2950623"/>
                  </a:lnTo>
                  <a:lnTo>
                    <a:pt x="7967218" y="2968657"/>
                  </a:lnTo>
                  <a:lnTo>
                    <a:pt x="7949185" y="2968657"/>
                  </a:lnTo>
                  <a:lnTo>
                    <a:pt x="7949185" y="1051465"/>
                  </a:lnTo>
                  <a:lnTo>
                    <a:pt x="7967218" y="1051465"/>
                  </a:lnTo>
                  <a:lnTo>
                    <a:pt x="7967218" y="1069499"/>
                  </a:lnTo>
                  <a:lnTo>
                    <a:pt x="4364355" y="1069499"/>
                  </a:lnTo>
                  <a:cubicBezTo>
                    <a:pt x="4354322" y="1069499"/>
                    <a:pt x="4346321" y="1061371"/>
                    <a:pt x="4346321" y="1051465"/>
                  </a:cubicBezTo>
                  <a:lnTo>
                    <a:pt x="4346321" y="755809"/>
                  </a:lnTo>
                  <a:cubicBezTo>
                    <a:pt x="4346321" y="745776"/>
                    <a:pt x="4354449" y="737775"/>
                    <a:pt x="4364355" y="737775"/>
                  </a:cubicBezTo>
                  <a:lnTo>
                    <a:pt x="4735957" y="737775"/>
                  </a:lnTo>
                  <a:lnTo>
                    <a:pt x="4735957" y="755809"/>
                  </a:lnTo>
                  <a:lnTo>
                    <a:pt x="4723257" y="768636"/>
                  </a:lnTo>
                  <a:lnTo>
                    <a:pt x="3979926" y="30893"/>
                  </a:lnTo>
                  <a:lnTo>
                    <a:pt x="3992626" y="18066"/>
                  </a:lnTo>
                  <a:lnTo>
                    <a:pt x="4005326" y="30893"/>
                  </a:lnTo>
                  <a:lnTo>
                    <a:pt x="3261995" y="768509"/>
                  </a:lnTo>
                  <a:lnTo>
                    <a:pt x="3249295" y="755682"/>
                  </a:lnTo>
                  <a:lnTo>
                    <a:pt x="3249295" y="737648"/>
                  </a:lnTo>
                  <a:lnTo>
                    <a:pt x="3620897" y="737648"/>
                  </a:lnTo>
                  <a:cubicBezTo>
                    <a:pt x="3630930" y="737648"/>
                    <a:pt x="3638931" y="745776"/>
                    <a:pt x="3638931" y="755682"/>
                  </a:cubicBezTo>
                  <a:lnTo>
                    <a:pt x="3638931" y="1051465"/>
                  </a:lnTo>
                  <a:cubicBezTo>
                    <a:pt x="3638931" y="1061498"/>
                    <a:pt x="3630803" y="1069499"/>
                    <a:pt x="3620897" y="1069499"/>
                  </a:cubicBezTo>
                  <a:lnTo>
                    <a:pt x="18034" y="1069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018537" y="2471717"/>
            <a:ext cx="5614670" cy="1373449"/>
            <a:chOff x="0" y="0"/>
            <a:chExt cx="7985308" cy="195335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7985309" cy="1953350"/>
            </a:xfrm>
            <a:custGeom>
              <a:avLst/>
              <a:gdLst/>
              <a:ahLst/>
              <a:cxnLst/>
              <a:rect l="l" t="t" r="r" b="b"/>
              <a:pathLst>
                <a:path w="7985309" h="1953350">
                  <a:moveTo>
                    <a:pt x="0" y="0"/>
                  </a:moveTo>
                  <a:lnTo>
                    <a:pt x="7985309" y="0"/>
                  </a:lnTo>
                  <a:lnTo>
                    <a:pt x="7985309" y="1953350"/>
                  </a:lnTo>
                  <a:lnTo>
                    <a:pt x="0" y="195335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28575"/>
              <a:ext cx="7985308" cy="1924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131"/>
                </a:lnSpc>
              </a:pPr>
              <a:r>
                <a:rPr lang="en-US" sz="2900" spc="26" dirty="0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- Reward structure starts at lower levels, increasing participation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 rot="-10800000">
            <a:off x="3018537" y="417295"/>
            <a:ext cx="5614670" cy="2100056"/>
            <a:chOff x="0" y="0"/>
            <a:chExt cx="7985308" cy="2986746"/>
          </a:xfrm>
        </p:grpSpPr>
        <p:sp>
          <p:nvSpPr>
            <p:cNvPr id="22" name="Freeform 22"/>
            <p:cNvSpPr/>
            <p:nvPr/>
          </p:nvSpPr>
          <p:spPr>
            <a:xfrm>
              <a:off x="18034" y="18034"/>
              <a:ext cx="7949311" cy="2950591"/>
            </a:xfrm>
            <a:custGeom>
              <a:avLst/>
              <a:gdLst/>
              <a:ahLst/>
              <a:cxnLst/>
              <a:rect l="l" t="t" r="r" b="b"/>
              <a:pathLst>
                <a:path w="7949311" h="2950591">
                  <a:moveTo>
                    <a:pt x="0" y="1033399"/>
                  </a:moveTo>
                  <a:lnTo>
                    <a:pt x="3602990" y="1033399"/>
                  </a:lnTo>
                  <a:lnTo>
                    <a:pt x="3602990" y="737743"/>
                  </a:lnTo>
                  <a:lnTo>
                    <a:pt x="3231261" y="737743"/>
                  </a:lnTo>
                  <a:lnTo>
                    <a:pt x="3974592" y="0"/>
                  </a:lnTo>
                  <a:lnTo>
                    <a:pt x="4717923" y="737616"/>
                  </a:lnTo>
                  <a:lnTo>
                    <a:pt x="4346321" y="737616"/>
                  </a:lnTo>
                  <a:lnTo>
                    <a:pt x="4346321" y="1033399"/>
                  </a:lnTo>
                  <a:lnTo>
                    <a:pt x="7949311" y="1033399"/>
                  </a:lnTo>
                  <a:lnTo>
                    <a:pt x="7949311" y="2950591"/>
                  </a:lnTo>
                  <a:lnTo>
                    <a:pt x="0" y="2950591"/>
                  </a:lnTo>
                  <a:close/>
                </a:path>
              </a:pathLst>
            </a:custGeom>
            <a:solidFill>
              <a:srgbClr val="8064A2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-32"/>
              <a:ext cx="7985379" cy="2986691"/>
            </a:xfrm>
            <a:custGeom>
              <a:avLst/>
              <a:gdLst/>
              <a:ahLst/>
              <a:cxnLst/>
              <a:rect l="l" t="t" r="r" b="b"/>
              <a:pathLst>
                <a:path w="7985379" h="2986691">
                  <a:moveTo>
                    <a:pt x="18034" y="1033431"/>
                  </a:moveTo>
                  <a:lnTo>
                    <a:pt x="3621024" y="1033431"/>
                  </a:lnTo>
                  <a:lnTo>
                    <a:pt x="3621024" y="1051465"/>
                  </a:lnTo>
                  <a:lnTo>
                    <a:pt x="3602990" y="1051465"/>
                  </a:lnTo>
                  <a:lnTo>
                    <a:pt x="3602990" y="755809"/>
                  </a:lnTo>
                  <a:lnTo>
                    <a:pt x="3621024" y="755809"/>
                  </a:lnTo>
                  <a:lnTo>
                    <a:pt x="3621024" y="773843"/>
                  </a:lnTo>
                  <a:lnTo>
                    <a:pt x="3249295" y="773843"/>
                  </a:lnTo>
                  <a:cubicBezTo>
                    <a:pt x="3241929" y="773843"/>
                    <a:pt x="3235325" y="769398"/>
                    <a:pt x="3232658" y="762667"/>
                  </a:cubicBezTo>
                  <a:cubicBezTo>
                    <a:pt x="3229991" y="755936"/>
                    <a:pt x="3231388" y="748062"/>
                    <a:pt x="3236595" y="742982"/>
                  </a:cubicBezTo>
                  <a:lnTo>
                    <a:pt x="3979926" y="5239"/>
                  </a:lnTo>
                  <a:cubicBezTo>
                    <a:pt x="3986911" y="-1746"/>
                    <a:pt x="3998341" y="-1746"/>
                    <a:pt x="4005326" y="5239"/>
                  </a:cubicBezTo>
                  <a:lnTo>
                    <a:pt x="4748657" y="742982"/>
                  </a:lnTo>
                  <a:cubicBezTo>
                    <a:pt x="4753864" y="748189"/>
                    <a:pt x="4755388" y="755936"/>
                    <a:pt x="4752594" y="762667"/>
                  </a:cubicBezTo>
                  <a:cubicBezTo>
                    <a:pt x="4749800" y="769398"/>
                    <a:pt x="4743196" y="773843"/>
                    <a:pt x="4735957" y="773843"/>
                  </a:cubicBezTo>
                  <a:lnTo>
                    <a:pt x="4364355" y="773843"/>
                  </a:lnTo>
                  <a:lnTo>
                    <a:pt x="4364355" y="755809"/>
                  </a:lnTo>
                  <a:lnTo>
                    <a:pt x="4382389" y="755809"/>
                  </a:lnTo>
                  <a:lnTo>
                    <a:pt x="4382389" y="1051465"/>
                  </a:lnTo>
                  <a:lnTo>
                    <a:pt x="4364355" y="1051465"/>
                  </a:lnTo>
                  <a:lnTo>
                    <a:pt x="4364355" y="1033431"/>
                  </a:lnTo>
                  <a:lnTo>
                    <a:pt x="7967345" y="1033431"/>
                  </a:lnTo>
                  <a:cubicBezTo>
                    <a:pt x="7977378" y="1033431"/>
                    <a:pt x="7985379" y="1041559"/>
                    <a:pt x="7985379" y="1051465"/>
                  </a:cubicBezTo>
                  <a:lnTo>
                    <a:pt x="7985379" y="2968657"/>
                  </a:lnTo>
                  <a:cubicBezTo>
                    <a:pt x="7985379" y="2978690"/>
                    <a:pt x="7977251" y="2986691"/>
                    <a:pt x="7967345" y="2986691"/>
                  </a:cubicBezTo>
                  <a:lnTo>
                    <a:pt x="18034" y="2986691"/>
                  </a:lnTo>
                  <a:cubicBezTo>
                    <a:pt x="8001" y="2986691"/>
                    <a:pt x="0" y="2978563"/>
                    <a:pt x="0" y="2968657"/>
                  </a:cubicBezTo>
                  <a:lnTo>
                    <a:pt x="0" y="1051465"/>
                  </a:lnTo>
                  <a:cubicBezTo>
                    <a:pt x="0" y="1041432"/>
                    <a:pt x="8128" y="1033431"/>
                    <a:pt x="18034" y="1033431"/>
                  </a:cubicBezTo>
                  <a:moveTo>
                    <a:pt x="18034" y="1069499"/>
                  </a:moveTo>
                  <a:lnTo>
                    <a:pt x="18034" y="1051465"/>
                  </a:lnTo>
                  <a:lnTo>
                    <a:pt x="36068" y="1051465"/>
                  </a:lnTo>
                  <a:lnTo>
                    <a:pt x="36068" y="2968657"/>
                  </a:lnTo>
                  <a:lnTo>
                    <a:pt x="18034" y="2968657"/>
                  </a:lnTo>
                  <a:lnTo>
                    <a:pt x="18034" y="2950623"/>
                  </a:lnTo>
                  <a:lnTo>
                    <a:pt x="7967218" y="2950623"/>
                  </a:lnTo>
                  <a:lnTo>
                    <a:pt x="7967218" y="2968657"/>
                  </a:lnTo>
                  <a:lnTo>
                    <a:pt x="7949185" y="2968657"/>
                  </a:lnTo>
                  <a:lnTo>
                    <a:pt x="7949185" y="1051465"/>
                  </a:lnTo>
                  <a:lnTo>
                    <a:pt x="7967218" y="1051465"/>
                  </a:lnTo>
                  <a:lnTo>
                    <a:pt x="7967218" y="1069499"/>
                  </a:lnTo>
                  <a:lnTo>
                    <a:pt x="4364355" y="1069499"/>
                  </a:lnTo>
                  <a:cubicBezTo>
                    <a:pt x="4354322" y="1069499"/>
                    <a:pt x="4346321" y="1061371"/>
                    <a:pt x="4346321" y="1051465"/>
                  </a:cubicBezTo>
                  <a:lnTo>
                    <a:pt x="4346321" y="755809"/>
                  </a:lnTo>
                  <a:cubicBezTo>
                    <a:pt x="4346321" y="745776"/>
                    <a:pt x="4354449" y="737775"/>
                    <a:pt x="4364355" y="737775"/>
                  </a:cubicBezTo>
                  <a:lnTo>
                    <a:pt x="4735957" y="737775"/>
                  </a:lnTo>
                  <a:lnTo>
                    <a:pt x="4735957" y="755809"/>
                  </a:lnTo>
                  <a:lnTo>
                    <a:pt x="4723257" y="768636"/>
                  </a:lnTo>
                  <a:lnTo>
                    <a:pt x="3979926" y="30893"/>
                  </a:lnTo>
                  <a:lnTo>
                    <a:pt x="3992626" y="18066"/>
                  </a:lnTo>
                  <a:lnTo>
                    <a:pt x="4005326" y="30893"/>
                  </a:lnTo>
                  <a:lnTo>
                    <a:pt x="3261995" y="768509"/>
                  </a:lnTo>
                  <a:lnTo>
                    <a:pt x="3249295" y="755682"/>
                  </a:lnTo>
                  <a:lnTo>
                    <a:pt x="3249295" y="737648"/>
                  </a:lnTo>
                  <a:lnTo>
                    <a:pt x="3620897" y="737648"/>
                  </a:lnTo>
                  <a:cubicBezTo>
                    <a:pt x="3630930" y="737648"/>
                    <a:pt x="3638931" y="745776"/>
                    <a:pt x="3638931" y="755682"/>
                  </a:cubicBezTo>
                  <a:lnTo>
                    <a:pt x="3638931" y="1051465"/>
                  </a:lnTo>
                  <a:cubicBezTo>
                    <a:pt x="3638931" y="1061498"/>
                    <a:pt x="3630803" y="1069499"/>
                    <a:pt x="3620897" y="1069499"/>
                  </a:cubicBezTo>
                  <a:lnTo>
                    <a:pt x="18034" y="1069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018537" y="417295"/>
            <a:ext cx="5614670" cy="1373449"/>
            <a:chOff x="0" y="0"/>
            <a:chExt cx="7985308" cy="195335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985309" cy="1953350"/>
            </a:xfrm>
            <a:custGeom>
              <a:avLst/>
              <a:gdLst/>
              <a:ahLst/>
              <a:cxnLst/>
              <a:rect l="l" t="t" r="r" b="b"/>
              <a:pathLst>
                <a:path w="7985309" h="1953350">
                  <a:moveTo>
                    <a:pt x="0" y="0"/>
                  </a:moveTo>
                  <a:lnTo>
                    <a:pt x="7985309" y="0"/>
                  </a:lnTo>
                  <a:lnTo>
                    <a:pt x="7985309" y="1953350"/>
                  </a:lnTo>
                  <a:lnTo>
                    <a:pt x="0" y="195335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28575"/>
              <a:ext cx="7985308" cy="1924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131"/>
                </a:lnSpc>
              </a:pPr>
              <a:r>
                <a:rPr lang="en-US" sz="2900" spc="26" dirty="0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- High Achievers ($3,000+ sellers get 4% extra commission)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87CE4BA-D750-3C04-0408-8B0D5ADF03EA}"/>
              </a:ext>
            </a:extLst>
          </p:cNvPr>
          <p:cNvSpPr txBox="1"/>
          <p:nvPr/>
        </p:nvSpPr>
        <p:spPr>
          <a:xfrm>
            <a:off x="220717" y="437387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Reward Programs</a:t>
            </a:r>
          </a:p>
        </p:txBody>
      </p:sp>
      <p:pic>
        <p:nvPicPr>
          <p:cNvPr id="29" name="Picture 2" descr="CAMP MASTERS Popcorn - YouTube">
            <a:extLst>
              <a:ext uri="{FF2B5EF4-FFF2-40B4-BE49-F238E27FC236}">
                <a16:creationId xmlns:a16="http://schemas.microsoft.com/office/drawing/2014/main" id="{240C215B-AB1F-C043-84CA-00B6C432D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4913" y="2203253"/>
            <a:ext cx="2638559" cy="1953152"/>
          </a:xfrm>
          <a:custGeom>
            <a:avLst/>
            <a:gdLst/>
            <a:ahLst/>
            <a:cxnLst/>
            <a:rect l="l" t="t" r="r" b="b"/>
            <a:pathLst>
              <a:path w="2814463" h="2083362">
                <a:moveTo>
                  <a:pt x="0" y="0"/>
                </a:moveTo>
                <a:lnTo>
                  <a:pt x="2814463" y="0"/>
                </a:lnTo>
                <a:lnTo>
                  <a:pt x="2814463" y="2083362"/>
                </a:lnTo>
                <a:lnTo>
                  <a:pt x="0" y="20833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3" name="Freeform 3"/>
          <p:cNvSpPr/>
          <p:nvPr/>
        </p:nvSpPr>
        <p:spPr>
          <a:xfrm>
            <a:off x="5698374" y="2496640"/>
            <a:ext cx="2231805" cy="1961198"/>
          </a:xfrm>
          <a:custGeom>
            <a:avLst/>
            <a:gdLst/>
            <a:ahLst/>
            <a:cxnLst/>
            <a:rect l="l" t="t" r="r" b="b"/>
            <a:pathLst>
              <a:path w="2380592" h="2091945">
                <a:moveTo>
                  <a:pt x="0" y="0"/>
                </a:moveTo>
                <a:lnTo>
                  <a:pt x="2380592" y="0"/>
                </a:lnTo>
                <a:lnTo>
                  <a:pt x="2380592" y="2091945"/>
                </a:lnTo>
                <a:lnTo>
                  <a:pt x="0" y="20919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4" name="TextBox 4"/>
          <p:cNvSpPr txBox="1"/>
          <p:nvPr/>
        </p:nvSpPr>
        <p:spPr>
          <a:xfrm>
            <a:off x="294913" y="933529"/>
            <a:ext cx="8316500" cy="85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199" b="1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2026 Exclusive Unit Incentive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82679" y="3607831"/>
            <a:ext cx="5200086" cy="1019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6"/>
              </a:lnSpc>
            </a:pPr>
            <a:endParaRPr sz="1688" dirty="0"/>
          </a:p>
          <a:p>
            <a:pPr algn="ctr">
              <a:lnSpc>
                <a:spcPts val="3061"/>
              </a:lnSpc>
            </a:pPr>
            <a:r>
              <a:rPr lang="en-US" sz="2041" dirty="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Scouts can earn back 4% of their total sales!</a:t>
            </a:r>
          </a:p>
          <a:p>
            <a:pPr algn="ctr">
              <a:lnSpc>
                <a:spcPts val="2536"/>
              </a:lnSpc>
              <a:spcBef>
                <a:spcPct val="0"/>
              </a:spcBef>
            </a:pPr>
            <a:endParaRPr lang="en-US" sz="2041" dirty="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744922" y="1844318"/>
            <a:ext cx="3875602" cy="882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70"/>
              </a:lnSpc>
            </a:pPr>
            <a:r>
              <a:rPr lang="en-US" sz="2550" dirty="0">
                <a:solidFill>
                  <a:srgbClr val="38B6FF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High Achiever Prize Program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69732" y="2519254"/>
            <a:ext cx="2410036" cy="713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9"/>
              </a:lnSpc>
            </a:pPr>
            <a:r>
              <a:rPr lang="en-US" sz="4349" dirty="0">
                <a:solidFill>
                  <a:srgbClr val="FDBA1E"/>
                </a:solidFill>
                <a:latin typeface="Playlist Script"/>
                <a:ea typeface="Playlist Script"/>
                <a:cs typeface="Playlist Script"/>
                <a:sym typeface="Playlist Script"/>
              </a:rPr>
              <a:t>or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43446" y="4611985"/>
            <a:ext cx="3620631" cy="327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9"/>
              </a:lnSpc>
              <a:spcBef>
                <a:spcPct val="0"/>
              </a:spcBef>
            </a:pPr>
            <a:r>
              <a:rPr lang="en-US" sz="215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MINIMUM SALES OF $3,000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118DE7-3CCD-6B1D-6C9B-F22C0F9CAEDE}"/>
              </a:ext>
            </a:extLst>
          </p:cNvPr>
          <p:cNvSpPr txBox="1"/>
          <p:nvPr/>
        </p:nvSpPr>
        <p:spPr>
          <a:xfrm>
            <a:off x="599090" y="430924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High Achiever Prizes</a:t>
            </a:r>
          </a:p>
        </p:txBody>
      </p:sp>
      <p:pic>
        <p:nvPicPr>
          <p:cNvPr id="11" name="Picture 2" descr="CAMP MASTERS Popcorn - YouTube">
            <a:extLst>
              <a:ext uri="{FF2B5EF4-FFF2-40B4-BE49-F238E27FC236}">
                <a16:creationId xmlns:a16="http://schemas.microsoft.com/office/drawing/2014/main" id="{7D807932-9D21-8CE4-BCE7-7E055E239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1631210" y="2638417"/>
            <a:ext cx="3119585" cy="333629"/>
            <a:chOff x="0" y="0"/>
            <a:chExt cx="3800029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sp>
        <p:nvSpPr>
          <p:cNvPr id="13" name="Freeform 13"/>
          <p:cNvSpPr/>
          <p:nvPr/>
        </p:nvSpPr>
        <p:spPr>
          <a:xfrm>
            <a:off x="5105134" y="1082127"/>
            <a:ext cx="4824352" cy="4824352"/>
          </a:xfrm>
          <a:custGeom>
            <a:avLst/>
            <a:gdLst/>
            <a:ahLst/>
            <a:cxnLst/>
            <a:rect l="l" t="t" r="r" b="b"/>
            <a:pathLst>
              <a:path w="5145975" h="5145975">
                <a:moveTo>
                  <a:pt x="0" y="0"/>
                </a:moveTo>
                <a:lnTo>
                  <a:pt x="5145975" y="0"/>
                </a:lnTo>
                <a:lnTo>
                  <a:pt x="5145975" y="5145976"/>
                </a:lnTo>
                <a:lnTo>
                  <a:pt x="0" y="51459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grpSp>
        <p:nvGrpSpPr>
          <p:cNvPr id="14" name="Group 14"/>
          <p:cNvGrpSpPr/>
          <p:nvPr/>
        </p:nvGrpSpPr>
        <p:grpSpPr>
          <a:xfrm>
            <a:off x="5568942" y="1268235"/>
            <a:ext cx="4360543" cy="4360543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238637" y="1229222"/>
            <a:ext cx="3807555" cy="4078309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296BD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71475" y="2633655"/>
            <a:ext cx="3119585" cy="333629"/>
            <a:chOff x="0" y="0"/>
            <a:chExt cx="3800029" cy="406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sp>
        <p:nvSpPr>
          <p:cNvPr id="23" name="Freeform 23"/>
          <p:cNvSpPr/>
          <p:nvPr/>
        </p:nvSpPr>
        <p:spPr>
          <a:xfrm>
            <a:off x="200837" y="2554014"/>
            <a:ext cx="476658" cy="476658"/>
          </a:xfrm>
          <a:custGeom>
            <a:avLst/>
            <a:gdLst/>
            <a:ahLst/>
            <a:cxnLst/>
            <a:rect l="l" t="t" r="r" b="b"/>
            <a:pathLst>
              <a:path w="508435" h="508435">
                <a:moveTo>
                  <a:pt x="0" y="0"/>
                </a:moveTo>
                <a:lnTo>
                  <a:pt x="508435" y="0"/>
                </a:lnTo>
                <a:lnTo>
                  <a:pt x="508435" y="508435"/>
                </a:lnTo>
                <a:lnTo>
                  <a:pt x="0" y="508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grpSp>
        <p:nvGrpSpPr>
          <p:cNvPr id="24" name="Group 24"/>
          <p:cNvGrpSpPr/>
          <p:nvPr/>
        </p:nvGrpSpPr>
        <p:grpSpPr>
          <a:xfrm>
            <a:off x="5772338" y="1610317"/>
            <a:ext cx="3830249" cy="3830234"/>
            <a:chOff x="0" y="0"/>
            <a:chExt cx="6350000" cy="634997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8217" r="-20757"/>
              </a:stretch>
            </a:blip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639102" y="3194562"/>
            <a:ext cx="3119585" cy="333629"/>
            <a:chOff x="0" y="0"/>
            <a:chExt cx="3800029" cy="4064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79368" y="3189799"/>
            <a:ext cx="3119585" cy="333629"/>
            <a:chOff x="0" y="0"/>
            <a:chExt cx="3800029" cy="406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sp>
        <p:nvSpPr>
          <p:cNvPr id="32" name="Freeform 32"/>
          <p:cNvSpPr/>
          <p:nvPr/>
        </p:nvSpPr>
        <p:spPr>
          <a:xfrm>
            <a:off x="208730" y="3110159"/>
            <a:ext cx="476658" cy="476658"/>
          </a:xfrm>
          <a:custGeom>
            <a:avLst/>
            <a:gdLst/>
            <a:ahLst/>
            <a:cxnLst/>
            <a:rect l="l" t="t" r="r" b="b"/>
            <a:pathLst>
              <a:path w="508435" h="508435">
                <a:moveTo>
                  <a:pt x="0" y="0"/>
                </a:moveTo>
                <a:lnTo>
                  <a:pt x="508434" y="0"/>
                </a:lnTo>
                <a:lnTo>
                  <a:pt x="508434" y="508435"/>
                </a:lnTo>
                <a:lnTo>
                  <a:pt x="0" y="508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grpSp>
        <p:nvGrpSpPr>
          <p:cNvPr id="33" name="Group 33"/>
          <p:cNvGrpSpPr/>
          <p:nvPr/>
        </p:nvGrpSpPr>
        <p:grpSpPr>
          <a:xfrm>
            <a:off x="1648627" y="3752181"/>
            <a:ext cx="3119585" cy="333629"/>
            <a:chOff x="0" y="0"/>
            <a:chExt cx="3800029" cy="406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388893" y="3747419"/>
            <a:ext cx="3119585" cy="333629"/>
            <a:chOff x="0" y="0"/>
            <a:chExt cx="3800029" cy="4064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sp>
        <p:nvSpPr>
          <p:cNvPr id="39" name="Freeform 39"/>
          <p:cNvSpPr/>
          <p:nvPr/>
        </p:nvSpPr>
        <p:spPr>
          <a:xfrm>
            <a:off x="218255" y="3667779"/>
            <a:ext cx="476658" cy="476658"/>
          </a:xfrm>
          <a:custGeom>
            <a:avLst/>
            <a:gdLst/>
            <a:ahLst/>
            <a:cxnLst/>
            <a:rect l="l" t="t" r="r" b="b"/>
            <a:pathLst>
              <a:path w="508435" h="508435">
                <a:moveTo>
                  <a:pt x="0" y="0"/>
                </a:moveTo>
                <a:lnTo>
                  <a:pt x="508434" y="0"/>
                </a:lnTo>
                <a:lnTo>
                  <a:pt x="508434" y="508434"/>
                </a:lnTo>
                <a:lnTo>
                  <a:pt x="0" y="5084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grpSp>
        <p:nvGrpSpPr>
          <p:cNvPr id="40" name="Group 40"/>
          <p:cNvGrpSpPr/>
          <p:nvPr/>
        </p:nvGrpSpPr>
        <p:grpSpPr>
          <a:xfrm>
            <a:off x="1648627" y="4309801"/>
            <a:ext cx="3119585" cy="333629"/>
            <a:chOff x="0" y="0"/>
            <a:chExt cx="3800029" cy="4064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388893" y="4305039"/>
            <a:ext cx="3119585" cy="333629"/>
            <a:chOff x="0" y="0"/>
            <a:chExt cx="3800029" cy="4064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sp>
        <p:nvSpPr>
          <p:cNvPr id="46" name="Freeform 46"/>
          <p:cNvSpPr/>
          <p:nvPr/>
        </p:nvSpPr>
        <p:spPr>
          <a:xfrm>
            <a:off x="218255" y="4225398"/>
            <a:ext cx="476658" cy="476658"/>
          </a:xfrm>
          <a:custGeom>
            <a:avLst/>
            <a:gdLst/>
            <a:ahLst/>
            <a:cxnLst/>
            <a:rect l="l" t="t" r="r" b="b"/>
            <a:pathLst>
              <a:path w="508435" h="508435">
                <a:moveTo>
                  <a:pt x="0" y="0"/>
                </a:moveTo>
                <a:lnTo>
                  <a:pt x="508434" y="0"/>
                </a:lnTo>
                <a:lnTo>
                  <a:pt x="508434" y="508435"/>
                </a:lnTo>
                <a:lnTo>
                  <a:pt x="0" y="508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grpSp>
        <p:nvGrpSpPr>
          <p:cNvPr id="47" name="Group 47"/>
          <p:cNvGrpSpPr/>
          <p:nvPr/>
        </p:nvGrpSpPr>
        <p:grpSpPr>
          <a:xfrm>
            <a:off x="1666045" y="4867422"/>
            <a:ext cx="3119585" cy="333629"/>
            <a:chOff x="0" y="0"/>
            <a:chExt cx="3800029" cy="4064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406310" y="4862659"/>
            <a:ext cx="3119585" cy="333629"/>
            <a:chOff x="0" y="0"/>
            <a:chExt cx="3800029" cy="4064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sp>
        <p:nvSpPr>
          <p:cNvPr id="53" name="Freeform 53"/>
          <p:cNvSpPr/>
          <p:nvPr/>
        </p:nvSpPr>
        <p:spPr>
          <a:xfrm>
            <a:off x="235672" y="4783019"/>
            <a:ext cx="476658" cy="476658"/>
          </a:xfrm>
          <a:custGeom>
            <a:avLst/>
            <a:gdLst/>
            <a:ahLst/>
            <a:cxnLst/>
            <a:rect l="l" t="t" r="r" b="b"/>
            <a:pathLst>
              <a:path w="508435" h="508435">
                <a:moveTo>
                  <a:pt x="0" y="0"/>
                </a:moveTo>
                <a:lnTo>
                  <a:pt x="508435" y="0"/>
                </a:lnTo>
                <a:lnTo>
                  <a:pt x="508435" y="508435"/>
                </a:lnTo>
                <a:lnTo>
                  <a:pt x="0" y="508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54" name="TextBox 54"/>
          <p:cNvSpPr txBox="1"/>
          <p:nvPr/>
        </p:nvSpPr>
        <p:spPr>
          <a:xfrm>
            <a:off x="767016" y="2691290"/>
            <a:ext cx="3824594" cy="399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62"/>
              </a:lnSpc>
            </a:pPr>
            <a:r>
              <a:rPr lang="en-US" sz="1116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Early Bird Fundraising Achiever </a:t>
            </a:r>
          </a:p>
          <a:p>
            <a:pPr>
              <a:lnSpc>
                <a:spcPts val="1562"/>
              </a:lnSpc>
              <a:spcBef>
                <a:spcPct val="0"/>
              </a:spcBef>
            </a:pPr>
            <a:endParaRPr lang="en-US" sz="1116" b="1" dirty="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55" name="TextBox 55"/>
          <p:cNvSpPr txBox="1"/>
          <p:nvPr/>
        </p:nvSpPr>
        <p:spPr>
          <a:xfrm>
            <a:off x="163638" y="1521615"/>
            <a:ext cx="4065662" cy="378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49"/>
              </a:lnSpc>
              <a:spcBef>
                <a:spcPct val="0"/>
              </a:spcBef>
            </a:pPr>
            <a:r>
              <a:rPr lang="en-US" sz="22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Fundraising Contests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83419" y="2686093"/>
            <a:ext cx="511493" cy="195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1"/>
              </a:lnSpc>
              <a:spcBef>
                <a:spcPct val="0"/>
              </a:spcBef>
            </a:pPr>
            <a:r>
              <a:rPr lang="en-US" sz="1165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AUG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774909" y="3246999"/>
            <a:ext cx="3824594" cy="193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62"/>
              </a:lnSpc>
              <a:spcBef>
                <a:spcPct val="0"/>
              </a:spcBef>
            </a:pPr>
            <a:r>
              <a:rPr lang="en-US" sz="1116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Labor Day Top Sellers Giveaway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91312" y="3242236"/>
            <a:ext cx="511493" cy="195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1"/>
              </a:lnSpc>
              <a:spcBef>
                <a:spcPct val="0"/>
              </a:spcBef>
            </a:pPr>
            <a:r>
              <a:rPr lang="en-US" sz="1165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SEP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784434" y="3804619"/>
            <a:ext cx="4090338" cy="193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62"/>
              </a:lnSpc>
              <a:spcBef>
                <a:spcPct val="0"/>
              </a:spcBef>
            </a:pPr>
            <a:r>
              <a:rPr lang="en-US" sz="1116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Ultimate Gamers Giveaway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200837" y="3799857"/>
            <a:ext cx="511493" cy="195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1"/>
              </a:lnSpc>
              <a:spcBef>
                <a:spcPct val="0"/>
              </a:spcBef>
            </a:pPr>
            <a:r>
              <a:rPr lang="en-US" sz="1165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SEP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784434" y="4362239"/>
            <a:ext cx="4090338" cy="193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62"/>
              </a:lnSpc>
              <a:spcBef>
                <a:spcPct val="0"/>
              </a:spcBef>
            </a:pPr>
            <a:r>
              <a:rPr lang="en-US" sz="1116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Sell All 3 Ways Giveaway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200837" y="4357477"/>
            <a:ext cx="511493" cy="195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1"/>
              </a:lnSpc>
              <a:spcBef>
                <a:spcPct val="0"/>
              </a:spcBef>
            </a:pPr>
            <a:r>
              <a:rPr lang="en-US" sz="1165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801852" y="4919860"/>
            <a:ext cx="4090338" cy="193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62"/>
              </a:lnSpc>
              <a:spcBef>
                <a:spcPct val="0"/>
              </a:spcBef>
            </a:pPr>
            <a:r>
              <a:rPr lang="en-US" sz="1116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Halloween Top Sellers Giveaway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18254" y="4915097"/>
            <a:ext cx="511493" cy="195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1"/>
              </a:lnSpc>
              <a:spcBef>
                <a:spcPct val="0"/>
              </a:spcBef>
            </a:pPr>
            <a:r>
              <a:rPr lang="en-US" sz="1165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OCT</a:t>
            </a:r>
          </a:p>
        </p:txBody>
      </p:sp>
      <p:grpSp>
        <p:nvGrpSpPr>
          <p:cNvPr id="65" name="Group 65"/>
          <p:cNvGrpSpPr/>
          <p:nvPr/>
        </p:nvGrpSpPr>
        <p:grpSpPr>
          <a:xfrm>
            <a:off x="1683463" y="2112659"/>
            <a:ext cx="3119585" cy="333629"/>
            <a:chOff x="0" y="0"/>
            <a:chExt cx="3800029" cy="40640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423728" y="2107896"/>
            <a:ext cx="3119585" cy="333629"/>
            <a:chOff x="0" y="0"/>
            <a:chExt cx="3800029" cy="406400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-38100"/>
              <a:ext cx="380002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sp>
        <p:nvSpPr>
          <p:cNvPr id="71" name="Freeform 71"/>
          <p:cNvSpPr/>
          <p:nvPr/>
        </p:nvSpPr>
        <p:spPr>
          <a:xfrm>
            <a:off x="253090" y="2028255"/>
            <a:ext cx="476658" cy="476658"/>
          </a:xfrm>
          <a:custGeom>
            <a:avLst/>
            <a:gdLst/>
            <a:ahLst/>
            <a:cxnLst/>
            <a:rect l="l" t="t" r="r" b="b"/>
            <a:pathLst>
              <a:path w="508435" h="508435">
                <a:moveTo>
                  <a:pt x="0" y="0"/>
                </a:moveTo>
                <a:lnTo>
                  <a:pt x="508435" y="0"/>
                </a:lnTo>
                <a:lnTo>
                  <a:pt x="508435" y="508435"/>
                </a:lnTo>
                <a:lnTo>
                  <a:pt x="0" y="508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72" name="TextBox 72"/>
          <p:cNvSpPr txBox="1"/>
          <p:nvPr/>
        </p:nvSpPr>
        <p:spPr>
          <a:xfrm>
            <a:off x="801852" y="2167714"/>
            <a:ext cx="3824594" cy="193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62"/>
              </a:lnSpc>
              <a:spcBef>
                <a:spcPct val="0"/>
              </a:spcBef>
            </a:pPr>
            <a:r>
              <a:rPr lang="en-US" sz="1116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Sell $400 Online and get a $10 Amazon Gift Card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35671" y="2160334"/>
            <a:ext cx="511493" cy="195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1"/>
              </a:lnSpc>
              <a:spcBef>
                <a:spcPct val="0"/>
              </a:spcBef>
            </a:pPr>
            <a:r>
              <a:rPr lang="en-US" sz="1165" b="1" dirty="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$400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86841D-8F1F-DBF5-F6C5-124E0E5B4BC0}"/>
              </a:ext>
            </a:extLst>
          </p:cNvPr>
          <p:cNvSpPr txBox="1"/>
          <p:nvPr/>
        </p:nvSpPr>
        <p:spPr>
          <a:xfrm>
            <a:off x="694912" y="325821"/>
            <a:ext cx="3389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Camp Master Prize Programs</a:t>
            </a:r>
          </a:p>
        </p:txBody>
      </p:sp>
      <p:pic>
        <p:nvPicPr>
          <p:cNvPr id="4" name="Picture 2" descr="CAMP MASTERS Popcorn - YouTube">
            <a:extLst>
              <a:ext uri="{FF2B5EF4-FFF2-40B4-BE49-F238E27FC236}">
                <a16:creationId xmlns:a16="http://schemas.microsoft.com/office/drawing/2014/main" id="{F9DC9681-AFAB-37C1-F91E-D2242963F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126C45-01CF-731C-2961-7A595892CB7E}"/>
              </a:ext>
            </a:extLst>
          </p:cNvPr>
          <p:cNvSpPr txBox="1"/>
          <p:nvPr/>
        </p:nvSpPr>
        <p:spPr>
          <a:xfrm>
            <a:off x="2285999" y="2014256"/>
            <a:ext cx="494700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52450" indent="-552450">
              <a:lnSpc>
                <a:spcPct val="90000"/>
              </a:lnSpc>
              <a:buClr>
                <a:srgbClr val="000000"/>
              </a:buClr>
              <a:buFontTx/>
              <a:buAutoNum type="arabicParenR"/>
            </a:pPr>
            <a:r>
              <a:rPr lang="en-US" b="1" dirty="0">
                <a:effectLst/>
              </a:rPr>
              <a:t>Tell them who you are – First Name Only!</a:t>
            </a:r>
          </a:p>
          <a:p>
            <a:pPr marL="552450" indent="-552450">
              <a:lnSpc>
                <a:spcPct val="90000"/>
              </a:lnSpc>
              <a:buClr>
                <a:srgbClr val="000000"/>
              </a:buClr>
              <a:buFontTx/>
              <a:buAutoNum type="arabicParenR"/>
            </a:pPr>
            <a:endParaRPr lang="en-US" b="1" dirty="0">
              <a:effectLst/>
            </a:endParaRPr>
          </a:p>
          <a:p>
            <a:pPr marL="552450" indent="-552450">
              <a:lnSpc>
                <a:spcPct val="90000"/>
              </a:lnSpc>
              <a:buClr>
                <a:srgbClr val="000000"/>
              </a:buClr>
              <a:buFontTx/>
              <a:buAutoNum type="arabicParenR"/>
            </a:pPr>
            <a:r>
              <a:rPr lang="en-US" b="1" dirty="0">
                <a:effectLst/>
              </a:rPr>
              <a:t>Tell them where you are from.</a:t>
            </a:r>
          </a:p>
          <a:p>
            <a:pPr marL="552450" indent="-552450">
              <a:lnSpc>
                <a:spcPct val="90000"/>
              </a:lnSpc>
              <a:buClr>
                <a:srgbClr val="000000"/>
              </a:buClr>
              <a:buFontTx/>
              <a:buAutoNum type="arabicParenR"/>
            </a:pPr>
            <a:endParaRPr lang="en-US" b="1" dirty="0">
              <a:effectLst/>
            </a:endParaRPr>
          </a:p>
          <a:p>
            <a:pPr marL="552450" indent="-552450">
              <a:lnSpc>
                <a:spcPct val="90000"/>
              </a:lnSpc>
              <a:buClr>
                <a:srgbClr val="000000"/>
              </a:buClr>
              <a:buFontTx/>
              <a:buAutoNum type="arabicParenR"/>
            </a:pPr>
            <a:r>
              <a:rPr lang="en-US" b="1" dirty="0">
                <a:effectLst/>
              </a:rPr>
              <a:t>Tell them what you are doing.</a:t>
            </a:r>
          </a:p>
          <a:p>
            <a:pPr marL="552450" indent="-552450">
              <a:lnSpc>
                <a:spcPct val="90000"/>
              </a:lnSpc>
              <a:buClr>
                <a:srgbClr val="000000"/>
              </a:buClr>
              <a:buFontTx/>
              <a:buAutoNum type="arabicParenR"/>
            </a:pPr>
            <a:endParaRPr lang="en-US" b="1" dirty="0">
              <a:effectLst/>
            </a:endParaRPr>
          </a:p>
          <a:p>
            <a:pPr marL="552450" indent="-552450">
              <a:lnSpc>
                <a:spcPct val="90000"/>
              </a:lnSpc>
              <a:buClr>
                <a:srgbClr val="000000"/>
              </a:buClr>
              <a:buFontTx/>
              <a:buAutoNum type="arabicParenR"/>
            </a:pPr>
            <a:r>
              <a:rPr lang="en-US" b="1" dirty="0">
                <a:effectLst/>
              </a:rPr>
              <a:t>Tell them what they can do for you.</a:t>
            </a:r>
          </a:p>
          <a:p>
            <a:pPr marL="552450" indent="-552450">
              <a:lnSpc>
                <a:spcPct val="90000"/>
              </a:lnSpc>
              <a:buClr>
                <a:srgbClr val="000000"/>
              </a:buClr>
              <a:buFontTx/>
              <a:buAutoNum type="arabicParenR"/>
            </a:pPr>
            <a:endParaRPr lang="en-US" b="1" dirty="0">
              <a:effectLst/>
            </a:endParaRPr>
          </a:p>
          <a:p>
            <a:pPr marL="552450" indent="-552450">
              <a:lnSpc>
                <a:spcPct val="90000"/>
              </a:lnSpc>
              <a:buClr>
                <a:srgbClr val="000000"/>
              </a:buClr>
              <a:buFontTx/>
              <a:buAutoNum type="arabicParenR"/>
            </a:pPr>
            <a:r>
              <a:rPr lang="en-US" b="1" dirty="0">
                <a:effectLst/>
              </a:rPr>
              <a:t>Close the sale!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285355-DA70-DC6E-5D23-3FFAB5685A96}"/>
              </a:ext>
            </a:extLst>
          </p:cNvPr>
          <p:cNvSpPr txBox="1"/>
          <p:nvPr/>
        </p:nvSpPr>
        <p:spPr>
          <a:xfrm>
            <a:off x="1273996" y="462337"/>
            <a:ext cx="7233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Selling Tips and Best Practices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58607F-C590-B791-E575-540B686FFC7F}"/>
              </a:ext>
            </a:extLst>
          </p:cNvPr>
          <p:cNvSpPr txBox="1"/>
          <p:nvPr/>
        </p:nvSpPr>
        <p:spPr>
          <a:xfrm>
            <a:off x="2732927" y="1304819"/>
            <a:ext cx="41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Let’s get Ready for Show and Sell!</a:t>
            </a:r>
          </a:p>
          <a:p>
            <a:endParaRPr lang="en-US" dirty="0"/>
          </a:p>
        </p:txBody>
      </p:sp>
      <p:pic>
        <p:nvPicPr>
          <p:cNvPr id="6" name="Picture 2" descr="CAMP MASTERS Popcorn - YouTube">
            <a:extLst>
              <a:ext uri="{FF2B5EF4-FFF2-40B4-BE49-F238E27FC236}">
                <a16:creationId xmlns:a16="http://schemas.microsoft.com/office/drawing/2014/main" id="{6B340B73-544C-7ECC-B500-D98413880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28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AutoShape 4"/>
          <p:cNvSpPr>
            <a:spLocks noChangeArrowheads="1"/>
          </p:cNvSpPr>
          <p:nvPr/>
        </p:nvSpPr>
        <p:spPr bwMode="auto">
          <a:xfrm>
            <a:off x="1066800" y="0"/>
            <a:ext cx="7467600" cy="6858000"/>
          </a:xfrm>
          <a:custGeom>
            <a:avLst/>
            <a:gdLst>
              <a:gd name="G0" fmla="+- 1341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945" y="16997"/>
                </a:moveTo>
                <a:cubicBezTo>
                  <a:pt x="19437" y="15277"/>
                  <a:pt x="20259" y="13076"/>
                  <a:pt x="20259" y="10800"/>
                </a:cubicBezTo>
                <a:cubicBezTo>
                  <a:pt x="20259" y="5575"/>
                  <a:pt x="16024" y="1341"/>
                  <a:pt x="10800" y="1341"/>
                </a:cubicBezTo>
                <a:cubicBezTo>
                  <a:pt x="8523" y="1340"/>
                  <a:pt x="6322" y="2162"/>
                  <a:pt x="4602" y="3654"/>
                </a:cubicBezTo>
                <a:close/>
                <a:moveTo>
                  <a:pt x="3654" y="4602"/>
                </a:moveTo>
                <a:cubicBezTo>
                  <a:pt x="2162" y="6322"/>
                  <a:pt x="1341" y="8523"/>
                  <a:pt x="1341" y="10799"/>
                </a:cubicBezTo>
                <a:cubicBezTo>
                  <a:pt x="1341" y="16024"/>
                  <a:pt x="5575" y="20259"/>
                  <a:pt x="10800" y="20259"/>
                </a:cubicBezTo>
                <a:cubicBezTo>
                  <a:pt x="13076" y="20259"/>
                  <a:pt x="15277" y="19437"/>
                  <a:pt x="16997" y="1794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524000"/>
            <a:ext cx="7772400" cy="1431925"/>
          </a:xfrm>
        </p:spPr>
        <p:txBody>
          <a:bodyPr/>
          <a:lstStyle/>
          <a:p>
            <a:r>
              <a:rPr lang="en-US" sz="4800" b="1" dirty="0">
                <a:solidFill>
                  <a:schemeClr val="tx1"/>
                </a:solidFill>
                <a:effectLst/>
              </a:rPr>
              <a:t>To Succeed You Must Remember One Thing!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94571" y="3632201"/>
            <a:ext cx="7315200" cy="685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4400" b="1" i="1" dirty="0">
                <a:effectLst/>
                <a:latin typeface="Arial" charset="0"/>
              </a:rPr>
              <a:t>You Are </a:t>
            </a:r>
          </a:p>
          <a:p>
            <a:pPr>
              <a:lnSpc>
                <a:spcPct val="80000"/>
              </a:lnSpc>
            </a:pPr>
            <a:r>
              <a:rPr lang="en-US" sz="4400" b="1" i="1" dirty="0">
                <a:effectLst/>
                <a:latin typeface="Arial" charset="0"/>
              </a:rPr>
              <a:t>NOT </a:t>
            </a:r>
          </a:p>
          <a:p>
            <a:pPr>
              <a:lnSpc>
                <a:spcPct val="80000"/>
              </a:lnSpc>
            </a:pPr>
            <a:r>
              <a:rPr lang="en-US" sz="4400" b="1" i="1" dirty="0">
                <a:effectLst/>
                <a:latin typeface="Arial" charset="0"/>
              </a:rPr>
              <a:t>Selling Popcorn!</a:t>
            </a:r>
          </a:p>
        </p:txBody>
      </p:sp>
      <p:pic>
        <p:nvPicPr>
          <p:cNvPr id="3" name="Picture 2" descr="CAMP MASTERS Popcorn - YouTube">
            <a:extLst>
              <a:ext uri="{FF2B5EF4-FFF2-40B4-BE49-F238E27FC236}">
                <a16:creationId xmlns:a16="http://schemas.microsoft.com/office/drawing/2014/main" id="{562F2A89-2D59-4F06-41C8-B3A4BB29D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36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86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36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86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 animBg="1"/>
      <p:bldP spid="66562" grpId="0"/>
      <p:bldP spid="6656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3825E1-1B3E-FFE8-A6BF-FE00FFB90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813" y="863030"/>
            <a:ext cx="3996648" cy="7808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4DA36C-D52B-5D08-3E07-0E9CBDFC6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84227"/>
            <a:ext cx="9144000" cy="3289546"/>
          </a:xfrm>
          <a:prstGeom prst="rect">
            <a:avLst/>
          </a:prstGeom>
        </p:spPr>
      </p:pic>
      <p:pic>
        <p:nvPicPr>
          <p:cNvPr id="4" name="Picture 2" descr="CAMP MASTERS Popcorn - YouTube">
            <a:extLst>
              <a:ext uri="{FF2B5EF4-FFF2-40B4-BE49-F238E27FC236}">
                <a16:creationId xmlns:a16="http://schemas.microsoft.com/office/drawing/2014/main" id="{048F4FA9-8B97-3557-58A5-08A11A895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911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818BB5-3B8A-9FC7-2902-6125F5CB2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172" y="346195"/>
            <a:ext cx="7623425" cy="16189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148C60-1E84-5E9C-061B-46CB9DFDD583}"/>
              </a:ext>
            </a:extLst>
          </p:cNvPr>
          <p:cNvSpPr txBox="1"/>
          <p:nvPr/>
        </p:nvSpPr>
        <p:spPr>
          <a:xfrm>
            <a:off x="2286000" y="1861908"/>
            <a:ext cx="457200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Allow the boys to do all of the selling.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Use a money pouch that the kids control. Allow them to handle the entire transaction without help unless requested.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Location Supervisor keeps a separate money pouch in car and controls excess cash.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Alert scouts to potential customers.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Talk to customers about the boys community service involvement.</a:t>
            </a:r>
          </a:p>
        </p:txBody>
      </p:sp>
      <p:pic>
        <p:nvPicPr>
          <p:cNvPr id="4" name="Picture 2" descr="CAMP MASTERS Popcorn - YouTube">
            <a:extLst>
              <a:ext uri="{FF2B5EF4-FFF2-40B4-BE49-F238E27FC236}">
                <a16:creationId xmlns:a16="http://schemas.microsoft.com/office/drawing/2014/main" id="{084B003D-F7BC-D521-B2A2-569374F29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549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FD57E0-C7E5-94F1-9A74-5EABEF6F72C5}"/>
              </a:ext>
            </a:extLst>
          </p:cNvPr>
          <p:cNvSpPr txBox="1"/>
          <p:nvPr/>
        </p:nvSpPr>
        <p:spPr>
          <a:xfrm>
            <a:off x="2291137" y="2263407"/>
            <a:ext cx="45720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Get The Customers Attention</a:t>
            </a:r>
          </a:p>
          <a:p>
            <a:r>
              <a:rPr lang="en-US" dirty="0"/>
              <a:t>“</a:t>
            </a:r>
            <a:r>
              <a:rPr lang="en-US" dirty="0" err="1"/>
              <a:t>Excuusse</a:t>
            </a:r>
            <a:r>
              <a:rPr lang="en-US" dirty="0"/>
              <a:t> Me SIR / MA’AM!”</a:t>
            </a:r>
          </a:p>
          <a:p>
            <a:endParaRPr lang="en-US" dirty="0"/>
          </a:p>
          <a:p>
            <a:r>
              <a:rPr lang="en-US" dirty="0"/>
              <a:t>Maintain Eye Contact!!!!</a:t>
            </a:r>
          </a:p>
          <a:p>
            <a:r>
              <a:rPr lang="en-US" dirty="0"/>
              <a:t>If the customer is not looking at you </a:t>
            </a:r>
          </a:p>
          <a:p>
            <a:r>
              <a:rPr lang="en-US" dirty="0"/>
              <a:t>or you are not looking at them, </a:t>
            </a:r>
          </a:p>
          <a:p>
            <a:r>
              <a:rPr lang="en-US" dirty="0"/>
              <a:t>SOMEBODY IS NOT PAYING ATTENTION</a:t>
            </a:r>
          </a:p>
          <a:p>
            <a:endParaRPr lang="en-US" dirty="0"/>
          </a:p>
          <a:p>
            <a:r>
              <a:rPr lang="en-US" dirty="0"/>
              <a:t>Keep The Customer Focused (Bringing ‘</a:t>
            </a:r>
            <a:r>
              <a:rPr lang="en-US" dirty="0" err="1"/>
              <a:t>em</a:t>
            </a:r>
            <a:r>
              <a:rPr lang="en-US" dirty="0"/>
              <a:t> back)</a:t>
            </a:r>
          </a:p>
          <a:p>
            <a:r>
              <a:rPr lang="en-US" dirty="0"/>
              <a:t>Motion creates Emotion</a:t>
            </a:r>
          </a:p>
          <a:p>
            <a:r>
              <a:rPr lang="en-US" dirty="0"/>
              <a:t>Energy = ENTHUSIASM</a:t>
            </a:r>
          </a:p>
          <a:p>
            <a:endParaRPr lang="en-US" dirty="0"/>
          </a:p>
          <a:p>
            <a:r>
              <a:rPr lang="en-US" dirty="0"/>
              <a:t>Superlatives are SUPERWORDS</a:t>
            </a:r>
          </a:p>
          <a:p>
            <a:r>
              <a:rPr lang="en-US" dirty="0"/>
              <a:t>“</a:t>
            </a:r>
            <a:r>
              <a:rPr lang="en-US" dirty="0" err="1"/>
              <a:t>Deeeelicious</a:t>
            </a:r>
            <a:r>
              <a:rPr lang="en-US" dirty="0"/>
              <a:t>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2CE8CE-22A4-C1D1-09C5-015EC6388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382" y="1006867"/>
            <a:ext cx="6074231" cy="1392295"/>
          </a:xfrm>
          <a:prstGeom prst="rect">
            <a:avLst/>
          </a:prstGeom>
        </p:spPr>
      </p:pic>
      <p:pic>
        <p:nvPicPr>
          <p:cNvPr id="4" name="Picture 2" descr="CAMP MASTERS Popcorn - YouTube">
            <a:extLst>
              <a:ext uri="{FF2B5EF4-FFF2-40B4-BE49-F238E27FC236}">
                <a16:creationId xmlns:a16="http://schemas.microsoft.com/office/drawing/2014/main" id="{4743EEAC-8BCB-5A04-C200-8ADD9DD99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097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solidFill>
                  <a:schemeClr val="tx1"/>
                </a:solidFill>
                <a:effectLst/>
              </a:rPr>
              <a:t>You are Selling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743200"/>
            <a:ext cx="82296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sz="4300" b="1" i="1" dirty="0">
                <a:effectLst/>
              </a:rPr>
              <a:t>The Scouting Program!</a:t>
            </a:r>
          </a:p>
          <a:p>
            <a:pPr>
              <a:buFontTx/>
              <a:buNone/>
            </a:pPr>
            <a:endParaRPr lang="en-US" sz="4300" b="1" i="1" dirty="0">
              <a:effectLst/>
            </a:endParaRPr>
          </a:p>
          <a:p>
            <a:pPr>
              <a:buFontTx/>
              <a:buNone/>
            </a:pPr>
            <a:r>
              <a:rPr lang="en-US" sz="4300" b="1" i="1" dirty="0">
                <a:effectLst/>
              </a:rPr>
              <a:t>And isn’t this something you already believe in?</a:t>
            </a:r>
          </a:p>
        </p:txBody>
      </p:sp>
      <p:pic>
        <p:nvPicPr>
          <p:cNvPr id="3" name="Picture 2" descr="CAMP MASTERS Popcorn - YouTube">
            <a:extLst>
              <a:ext uri="{FF2B5EF4-FFF2-40B4-BE49-F238E27FC236}">
                <a16:creationId xmlns:a16="http://schemas.microsoft.com/office/drawing/2014/main" id="{D7AA1905-0BD3-57CC-B2EC-88C99048E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1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-531610" y="1751729"/>
            <a:ext cx="4824352" cy="4824352"/>
          </a:xfrm>
          <a:custGeom>
            <a:avLst/>
            <a:gdLst/>
            <a:ahLst/>
            <a:cxnLst/>
            <a:rect l="l" t="t" r="r" b="b"/>
            <a:pathLst>
              <a:path w="5145975" h="5145975">
                <a:moveTo>
                  <a:pt x="0" y="0"/>
                </a:moveTo>
                <a:lnTo>
                  <a:pt x="5145976" y="0"/>
                </a:lnTo>
                <a:lnTo>
                  <a:pt x="5145976" y="5145976"/>
                </a:lnTo>
                <a:lnTo>
                  <a:pt x="0" y="51459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/>
          </a:p>
        </p:txBody>
      </p:sp>
      <p:grpSp>
        <p:nvGrpSpPr>
          <p:cNvPr id="9" name="Group 9"/>
          <p:cNvGrpSpPr/>
          <p:nvPr/>
        </p:nvGrpSpPr>
        <p:grpSpPr>
          <a:xfrm>
            <a:off x="73569" y="1124741"/>
            <a:ext cx="4450851" cy="445085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17608" y="1282408"/>
            <a:ext cx="4162772" cy="416277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296BD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6565" y="1324203"/>
            <a:ext cx="3898557" cy="3898542"/>
            <a:chOff x="0" y="0"/>
            <a:chExt cx="6350000" cy="63499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t="-257" b="-257"/>
              </a:stretch>
            </a:blipFill>
          </p:spPr>
          <p:txBody>
            <a:bodyPr/>
            <a:lstStyle/>
            <a:p>
              <a:endParaRPr lang="en-US" sz="1688"/>
            </a:p>
          </p:txBody>
        </p:sp>
      </p:grpSp>
      <p:sp>
        <p:nvSpPr>
          <p:cNvPr id="17" name="Freeform 17"/>
          <p:cNvSpPr/>
          <p:nvPr/>
        </p:nvSpPr>
        <p:spPr>
          <a:xfrm>
            <a:off x="7821887" y="2978398"/>
            <a:ext cx="975460" cy="590153"/>
          </a:xfrm>
          <a:custGeom>
            <a:avLst/>
            <a:gdLst/>
            <a:ahLst/>
            <a:cxnLst/>
            <a:rect l="l" t="t" r="r" b="b"/>
            <a:pathLst>
              <a:path w="1040491" h="629497">
                <a:moveTo>
                  <a:pt x="0" y="0"/>
                </a:moveTo>
                <a:lnTo>
                  <a:pt x="1040491" y="0"/>
                </a:lnTo>
                <a:lnTo>
                  <a:pt x="1040491" y="629497"/>
                </a:lnTo>
                <a:lnTo>
                  <a:pt x="0" y="6294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688"/>
          </a:p>
        </p:txBody>
      </p:sp>
      <p:sp>
        <p:nvSpPr>
          <p:cNvPr id="18" name="Freeform 18"/>
          <p:cNvSpPr/>
          <p:nvPr/>
        </p:nvSpPr>
        <p:spPr>
          <a:xfrm>
            <a:off x="8173871" y="3183076"/>
            <a:ext cx="674182" cy="637944"/>
          </a:xfrm>
          <a:custGeom>
            <a:avLst/>
            <a:gdLst/>
            <a:ahLst/>
            <a:cxnLst/>
            <a:rect l="l" t="t" r="r" b="b"/>
            <a:pathLst>
              <a:path w="719127" h="680474">
                <a:moveTo>
                  <a:pt x="0" y="0"/>
                </a:moveTo>
                <a:lnTo>
                  <a:pt x="719127" y="0"/>
                </a:lnTo>
                <a:lnTo>
                  <a:pt x="719127" y="680474"/>
                </a:lnTo>
                <a:lnTo>
                  <a:pt x="0" y="6804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/>
          </a:p>
        </p:txBody>
      </p:sp>
      <p:sp>
        <p:nvSpPr>
          <p:cNvPr id="20" name="Freeform 20"/>
          <p:cNvSpPr/>
          <p:nvPr/>
        </p:nvSpPr>
        <p:spPr>
          <a:xfrm>
            <a:off x="7901175" y="4235068"/>
            <a:ext cx="816884" cy="754597"/>
          </a:xfrm>
          <a:custGeom>
            <a:avLst/>
            <a:gdLst/>
            <a:ahLst/>
            <a:cxnLst/>
            <a:rect l="l" t="t" r="r" b="b"/>
            <a:pathLst>
              <a:path w="871343" h="804903">
                <a:moveTo>
                  <a:pt x="0" y="0"/>
                </a:moveTo>
                <a:lnTo>
                  <a:pt x="871343" y="0"/>
                </a:lnTo>
                <a:lnTo>
                  <a:pt x="871343" y="804903"/>
                </a:lnTo>
                <a:lnTo>
                  <a:pt x="0" y="8049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/>
          </a:p>
        </p:txBody>
      </p:sp>
      <p:sp>
        <p:nvSpPr>
          <p:cNvPr id="21" name="Freeform 21"/>
          <p:cNvSpPr/>
          <p:nvPr/>
        </p:nvSpPr>
        <p:spPr>
          <a:xfrm>
            <a:off x="7923455" y="1784042"/>
            <a:ext cx="1066742" cy="458429"/>
          </a:xfrm>
          <a:custGeom>
            <a:avLst/>
            <a:gdLst/>
            <a:ahLst/>
            <a:cxnLst/>
            <a:rect l="l" t="t" r="r" b="b"/>
            <a:pathLst>
              <a:path w="1137858" h="488991">
                <a:moveTo>
                  <a:pt x="0" y="0"/>
                </a:moveTo>
                <a:lnTo>
                  <a:pt x="1137858" y="0"/>
                </a:lnTo>
                <a:lnTo>
                  <a:pt x="1137858" y="488991"/>
                </a:lnTo>
                <a:lnTo>
                  <a:pt x="0" y="48899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071" r="-6071"/>
            </a:stretch>
          </a:blipFill>
        </p:spPr>
        <p:txBody>
          <a:bodyPr/>
          <a:lstStyle/>
          <a:p>
            <a:endParaRPr lang="en-US" sz="1688"/>
          </a:p>
        </p:txBody>
      </p:sp>
      <p:sp>
        <p:nvSpPr>
          <p:cNvPr id="22" name="TextBox 22"/>
          <p:cNvSpPr txBox="1"/>
          <p:nvPr/>
        </p:nvSpPr>
        <p:spPr>
          <a:xfrm>
            <a:off x="4725559" y="658864"/>
            <a:ext cx="3836103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587"/>
              </a:lnSpc>
            </a:pPr>
            <a:r>
              <a:rPr lang="en-US" sz="2249" b="1" spc="-67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Unit and Council Tools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132438" y="2376708"/>
            <a:ext cx="2755298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39"/>
              </a:lnSpc>
            </a:pPr>
            <a:r>
              <a:rPr lang="en-US" sz="1599" b="1" spc="-48" dirty="0">
                <a:latin typeface="Poppins Bold"/>
                <a:ea typeface="Poppins Bold"/>
                <a:cs typeface="Poppins Bold"/>
                <a:sym typeface="Poppins Bold"/>
              </a:rPr>
              <a:t>STOREFRONT SCHEDULING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236016" y="3128324"/>
            <a:ext cx="2781233" cy="2308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839"/>
              </a:lnSpc>
            </a:pPr>
            <a:r>
              <a:rPr lang="en-US" sz="1599" b="1" spc="-48" dirty="0">
                <a:latin typeface="Poppins Bold"/>
                <a:ea typeface="Poppins Bold"/>
                <a:cs typeface="Poppins Bold"/>
                <a:sym typeface="Poppins Bold"/>
              </a:rPr>
              <a:t>TAP TO PAY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725560" y="4760343"/>
            <a:ext cx="2373884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724"/>
              </a:lnSpc>
            </a:pPr>
            <a:r>
              <a:rPr lang="en-US" sz="1499" b="1" spc="-44" dirty="0">
                <a:latin typeface="Poppins Bold"/>
                <a:ea typeface="Poppins Bold"/>
                <a:cs typeface="Poppins Bold"/>
                <a:sym typeface="Poppins Bold"/>
              </a:rPr>
              <a:t>GOAL TRACKING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236016" y="3412308"/>
            <a:ext cx="3651720" cy="533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30"/>
              </a:lnSpc>
            </a:pPr>
            <a:r>
              <a:rPr lang="en-US" sz="11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new checkout feature that allows consumers to pay on the Camp Masters app via Tap to Pay.  This eliminates the need for Square readers.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236016" y="5294365"/>
            <a:ext cx="3651720" cy="353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30"/>
              </a:lnSpc>
            </a:pPr>
            <a:r>
              <a:rPr lang="en-US" sz="11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retired goal tracking feature was brought back by request of our councils and is new and improved.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330495" y="1559572"/>
            <a:ext cx="3557242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39"/>
              </a:lnSpc>
            </a:pPr>
            <a:r>
              <a:rPr lang="en-US" sz="1599" b="1" spc="-48" dirty="0">
                <a:latin typeface="Poppins Bold"/>
                <a:ea typeface="Poppins Bold"/>
                <a:cs typeface="Poppins Bold"/>
                <a:sym typeface="Poppins Bold"/>
              </a:rPr>
              <a:t>TRAINING VIDEO IMPLEMENTATION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236016" y="1836414"/>
            <a:ext cx="3651720" cy="353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30"/>
              </a:lnSpc>
            </a:pPr>
            <a:r>
              <a:rPr lang="en-US" sz="1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Training videos for each step of our online ordering process are embedded into the ordering system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792899" y="5852730"/>
            <a:ext cx="2380972" cy="52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2"/>
              </a:lnSpc>
            </a:pPr>
            <a:r>
              <a:rPr lang="en-US" sz="3187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$1,000,000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544303" y="4119652"/>
            <a:ext cx="2755298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39"/>
              </a:lnSpc>
            </a:pPr>
            <a:r>
              <a:rPr lang="en-US" sz="1599" b="1" spc="-48" dirty="0">
                <a:latin typeface="Poppins Bold"/>
                <a:ea typeface="Poppins Bold"/>
                <a:cs typeface="Poppins Bold"/>
                <a:sym typeface="Poppins Bold"/>
              </a:rPr>
              <a:t>Inventory Management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FFA2B47-FF52-8DC6-E006-F3AC37662AFA}"/>
              </a:ext>
            </a:extLst>
          </p:cNvPr>
          <p:cNvSpPr txBox="1"/>
          <p:nvPr/>
        </p:nvSpPr>
        <p:spPr>
          <a:xfrm>
            <a:off x="3143893" y="487580"/>
            <a:ext cx="5630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New and Improved Dashboard</a:t>
            </a:r>
          </a:p>
        </p:txBody>
      </p:sp>
      <p:pic>
        <p:nvPicPr>
          <p:cNvPr id="3" name="Picture 2" descr="CAMP MASTERS Popcorn - YouTube">
            <a:extLst>
              <a:ext uri="{FF2B5EF4-FFF2-40B4-BE49-F238E27FC236}">
                <a16:creationId xmlns:a16="http://schemas.microsoft.com/office/drawing/2014/main" id="{A4AA3945-E304-514A-2083-A4C9D46BC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C2922-136C-672F-A3BD-9A9955A0C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2026 Southeast </a:t>
            </a:r>
            <a:r>
              <a:rPr lang="en-US" b="1" dirty="0" err="1"/>
              <a:t>Louisisana</a:t>
            </a:r>
            <a:r>
              <a:rPr lang="en-US" b="1" dirty="0"/>
              <a:t> Product Mix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B8EF5-116B-0901-7067-6D2640A94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2194560"/>
            <a:ext cx="8318412" cy="4069080"/>
          </a:xfrm>
        </p:spPr>
        <p:txBody>
          <a:bodyPr>
            <a:normAutofit fontScale="92500" lnSpcReduction="20000"/>
          </a:bodyPr>
          <a:lstStyle/>
          <a:p>
            <a:endParaRPr lang="en-US" sz="1900" dirty="0"/>
          </a:p>
          <a:p>
            <a:r>
              <a:rPr lang="en-US" sz="1900" dirty="0"/>
              <a:t>Code                                               Product              </a:t>
            </a:r>
          </a:p>
          <a:p>
            <a:r>
              <a:rPr lang="en-US" sz="1900" dirty="0"/>
              <a:t>DD                                                  Caramel 9 oz                                $15.00  </a:t>
            </a:r>
          </a:p>
          <a:p>
            <a:r>
              <a:rPr lang="en-US" sz="1900" dirty="0"/>
              <a:t>V				 Purple Popping Jar	             $12.00</a:t>
            </a:r>
            <a:r>
              <a:rPr lang="en-US" sz="1300" dirty="0"/>
              <a:t>   </a:t>
            </a:r>
          </a:p>
          <a:p>
            <a:r>
              <a:rPr lang="en-US" sz="1900" dirty="0"/>
              <a:t>ZD                                                   White Cheddar                             $20.00</a:t>
            </a:r>
          </a:p>
          <a:p>
            <a:r>
              <a:rPr lang="en-US" sz="1900" dirty="0"/>
              <a:t>KT                                                    Cinnamon 12 oz                            $20.00</a:t>
            </a:r>
          </a:p>
          <a:p>
            <a:r>
              <a:rPr lang="en-US" sz="1900" dirty="0"/>
              <a:t>DC			                Cacao SS Sunflower Seed           $20.00</a:t>
            </a:r>
          </a:p>
          <a:p>
            <a:r>
              <a:rPr lang="en-US" sz="1900" dirty="0"/>
              <a:t>YY                                                    Kettle 12 pk                                   $20.00</a:t>
            </a:r>
          </a:p>
          <a:p>
            <a:r>
              <a:rPr lang="en-US" sz="1900" dirty="0"/>
              <a:t>MM                                                 Movie Butter 18 pk                        $30.00</a:t>
            </a:r>
          </a:p>
          <a:p>
            <a:r>
              <a:rPr lang="en-US" sz="1900" dirty="0"/>
              <a:t>JK                                                    Chicago Style Snack Attack Tin  $40.00</a:t>
            </a:r>
          </a:p>
          <a:p>
            <a:r>
              <a:rPr lang="en-US" sz="1900" dirty="0"/>
              <a:t>ZZ/WW                                            Military Donation                         $30/$50</a:t>
            </a:r>
          </a:p>
          <a:p>
            <a:pPr marL="0" indent="0">
              <a:buNone/>
            </a:pPr>
            <a:r>
              <a:rPr lang="en-US" sz="1900" dirty="0"/>
              <a:t>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F6BB5C-30E3-8E94-007C-13D201F559E4}"/>
              </a:ext>
            </a:extLst>
          </p:cNvPr>
          <p:cNvSpPr txBox="1"/>
          <p:nvPr/>
        </p:nvSpPr>
        <p:spPr>
          <a:xfrm>
            <a:off x="594634" y="319831"/>
            <a:ext cx="3294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Customized Products</a:t>
            </a:r>
          </a:p>
        </p:txBody>
      </p:sp>
      <p:pic>
        <p:nvPicPr>
          <p:cNvPr id="6" name="Picture 2" descr="CAMP MASTERS Popcorn - YouTube">
            <a:extLst>
              <a:ext uri="{FF2B5EF4-FFF2-40B4-BE49-F238E27FC236}">
                <a16:creationId xmlns:a16="http://schemas.microsoft.com/office/drawing/2014/main" id="{258C6484-23DD-58B4-7044-9BC5D2040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946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1"/>
            <a:ext cx="9143999" cy="1575955"/>
            <a:chOff x="0" y="0"/>
            <a:chExt cx="13004799" cy="22413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2241296"/>
            </a:xfrm>
            <a:custGeom>
              <a:avLst/>
              <a:gdLst/>
              <a:ahLst/>
              <a:cxnLst/>
              <a:rect l="l" t="t" r="r" b="b"/>
              <a:pathLst>
                <a:path w="13004800" h="2241296">
                  <a:moveTo>
                    <a:pt x="13004800" y="0"/>
                  </a:moveTo>
                  <a:lnTo>
                    <a:pt x="0" y="0"/>
                  </a:lnTo>
                  <a:lnTo>
                    <a:pt x="0" y="2241296"/>
                  </a:lnTo>
                  <a:lnTo>
                    <a:pt x="13004800" y="2241296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96000"/>
                  </a:srgbClr>
                </a:gs>
                <a:gs pos="100000">
                  <a:srgbClr val="376092">
                    <a:alpha val="100000"/>
                  </a:srgbClr>
                </a:gs>
              </a:gsLst>
              <a:lin ang="8400000"/>
            </a:grad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6096643" y="0"/>
            <a:ext cx="3047358" cy="1576412"/>
            <a:chOff x="0" y="0"/>
            <a:chExt cx="4334020" cy="2242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34002" cy="2242058"/>
            </a:xfrm>
            <a:custGeom>
              <a:avLst/>
              <a:gdLst/>
              <a:ahLst/>
              <a:cxnLst/>
              <a:rect l="l" t="t" r="r" b="b"/>
              <a:pathLst>
                <a:path w="4334002" h="2242058">
                  <a:moveTo>
                    <a:pt x="4334002" y="0"/>
                  </a:moveTo>
                  <a:lnTo>
                    <a:pt x="0" y="0"/>
                  </a:lnTo>
                  <a:lnTo>
                    <a:pt x="0" y="2242058"/>
                  </a:lnTo>
                  <a:lnTo>
                    <a:pt x="4334002" y="2242058"/>
                  </a:lnTo>
                  <a:close/>
                </a:path>
              </a:pathLst>
            </a:custGeom>
            <a:gradFill rotWithShape="1">
              <a:gsLst>
                <a:gs pos="19000">
                  <a:srgbClr val="254061">
                    <a:alpha val="68000"/>
                  </a:srgbClr>
                </a:gs>
                <a:gs pos="100000">
                  <a:srgbClr val="4F81BD">
                    <a:alpha val="79000"/>
                  </a:srgbClr>
                </a:gs>
              </a:gsLst>
              <a:lin ang="8400000"/>
            </a:grad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3783777" y="-4133630"/>
            <a:ext cx="1576446" cy="9144002"/>
            <a:chOff x="0" y="0"/>
            <a:chExt cx="2242057" cy="130048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42058" cy="13004800"/>
            </a:xfrm>
            <a:custGeom>
              <a:avLst/>
              <a:gdLst/>
              <a:ahLst/>
              <a:cxnLst/>
              <a:rect l="l" t="t" r="r" b="b"/>
              <a:pathLst>
                <a:path w="2242058" h="13004800">
                  <a:moveTo>
                    <a:pt x="0" y="0"/>
                  </a:moveTo>
                  <a:lnTo>
                    <a:pt x="2242058" y="0"/>
                  </a:lnTo>
                  <a:lnTo>
                    <a:pt x="2242058" y="13004800"/>
                  </a:lnTo>
                  <a:lnTo>
                    <a:pt x="0" y="13004800"/>
                  </a:lnTo>
                  <a:close/>
                </a:path>
              </a:pathLst>
            </a:custGeom>
            <a:gradFill rotWithShape="1">
              <a:gsLst>
                <a:gs pos="23000">
                  <a:srgbClr val="4F81BD">
                    <a:alpha val="0"/>
                  </a:srgbClr>
                </a:gs>
                <a:gs pos="99000">
                  <a:srgbClr val="000000">
                    <a:alpha val="74000"/>
                  </a:srgbClr>
                </a:gs>
              </a:gsLst>
              <a:lin ang="15000000"/>
            </a:grad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696" y="6211"/>
            <a:ext cx="7694063" cy="1220383"/>
            <a:chOff x="-2" y="-487330"/>
            <a:chExt cx="10942668" cy="173565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713626" cy="1248326"/>
            </a:xfrm>
            <a:custGeom>
              <a:avLst/>
              <a:gdLst/>
              <a:ahLst/>
              <a:cxnLst/>
              <a:rect l="l" t="t" r="r" b="b"/>
              <a:pathLst>
                <a:path w="10713626" h="1248326">
                  <a:moveTo>
                    <a:pt x="0" y="0"/>
                  </a:moveTo>
                  <a:lnTo>
                    <a:pt x="10713626" y="0"/>
                  </a:lnTo>
                  <a:lnTo>
                    <a:pt x="10713626" y="1248326"/>
                  </a:lnTo>
                  <a:lnTo>
                    <a:pt x="0" y="1248326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2" y="-487330"/>
              <a:ext cx="10942668" cy="145479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3500" b="1" spc="32" dirty="0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Storefront, Tap-to-Pay, and Inventory Management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528849" y="3524906"/>
            <a:ext cx="2428275" cy="729525"/>
          </a:xfrm>
          <a:custGeom>
            <a:avLst/>
            <a:gdLst/>
            <a:ahLst/>
            <a:cxnLst/>
            <a:rect l="l" t="t" r="r" b="b"/>
            <a:pathLst>
              <a:path w="3453547" h="1037547">
                <a:moveTo>
                  <a:pt x="0" y="0"/>
                </a:moveTo>
                <a:lnTo>
                  <a:pt x="3453547" y="0"/>
                </a:lnTo>
                <a:lnTo>
                  <a:pt x="3453547" y="1037547"/>
                </a:lnTo>
                <a:lnTo>
                  <a:pt x="0" y="1037547"/>
                </a:lnTo>
                <a:close/>
              </a:path>
            </a:pathLst>
          </a:custGeom>
        </p:spPr>
        <p:txBody>
          <a:bodyPr/>
          <a:lstStyle/>
          <a:p>
            <a:pPr algn="ctr">
              <a:lnSpc>
                <a:spcPts val="1843"/>
              </a:lnSpc>
            </a:pPr>
            <a:r>
              <a:rPr lang="en-US" sz="1600" spc="15" dirty="0">
                <a:solidFill>
                  <a:srgbClr val="000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- </a:t>
            </a:r>
            <a:r>
              <a:rPr lang="en-US" sz="1600" spc="15" dirty="0">
                <a:latin typeface="TT Rounds Condensed"/>
                <a:ea typeface="TT Rounds Condensed"/>
                <a:cs typeface="TT Rounds Condensed"/>
                <a:sym typeface="TT Rounds Condensed"/>
              </a:rPr>
              <a:t>Tap to Pay for Apple &amp; Android (no need for card readers)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3503312" y="5227018"/>
            <a:ext cx="2428275" cy="729525"/>
            <a:chOff x="0" y="0"/>
            <a:chExt cx="3453547" cy="103754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453547" cy="1037547"/>
            </a:xfrm>
            <a:custGeom>
              <a:avLst/>
              <a:gdLst/>
              <a:ahLst/>
              <a:cxnLst/>
              <a:rect l="l" t="t" r="r" b="b"/>
              <a:pathLst>
                <a:path w="3453547" h="1037547">
                  <a:moveTo>
                    <a:pt x="0" y="0"/>
                  </a:moveTo>
                  <a:lnTo>
                    <a:pt x="3453547" y="0"/>
                  </a:lnTo>
                  <a:lnTo>
                    <a:pt x="3453547" y="1037547"/>
                  </a:lnTo>
                  <a:lnTo>
                    <a:pt x="0" y="1037547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213602"/>
              <a:ext cx="3453547" cy="82394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728"/>
                </a:lnSpc>
              </a:pPr>
              <a:r>
                <a:rPr lang="en-US" sz="1599" spc="14" dirty="0"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- One-click storefront booking</a:t>
              </a:r>
              <a:r>
                <a:rPr lang="en-US" sz="1600" spc="15" dirty="0"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One-click storefront booking &amp; unit flexibility </a:t>
              </a:r>
              <a:r>
                <a:rPr lang="en-US" sz="1599" spc="14" dirty="0"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&amp; unit flexibility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192014" y="4066018"/>
            <a:ext cx="2428275" cy="729525"/>
            <a:chOff x="0" y="0"/>
            <a:chExt cx="3453547" cy="103754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453547" cy="1037547"/>
            </a:xfrm>
            <a:custGeom>
              <a:avLst/>
              <a:gdLst/>
              <a:ahLst/>
              <a:cxnLst/>
              <a:rect l="l" t="t" r="r" b="b"/>
              <a:pathLst>
                <a:path w="3453547" h="1037547">
                  <a:moveTo>
                    <a:pt x="0" y="0"/>
                  </a:moveTo>
                  <a:lnTo>
                    <a:pt x="3453547" y="0"/>
                  </a:lnTo>
                  <a:lnTo>
                    <a:pt x="3453547" y="1037547"/>
                  </a:lnTo>
                  <a:lnTo>
                    <a:pt x="0" y="1037547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9050"/>
              <a:ext cx="3453547" cy="101849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728"/>
                </a:lnSpc>
              </a:pPr>
              <a:r>
                <a:rPr lang="en-US" sz="1599" spc="14" dirty="0">
                  <a:solidFill>
                    <a:srgbClr val="000000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- </a:t>
              </a:r>
              <a:r>
                <a:rPr lang="en-US" sz="1600" spc="15" dirty="0"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Robust reporting dashboard for tracking sales &amp; inventory </a:t>
              </a:r>
              <a:endParaRPr lang="en-US" sz="1599" spc="14" dirty="0">
                <a:latin typeface="TT Rounds Condensed"/>
                <a:ea typeface="TT Rounds Condensed"/>
                <a:cs typeface="TT Rounds Condensed"/>
                <a:sym typeface="TT Rounds Condensed"/>
              </a:endParaRPr>
            </a:p>
          </p:txBody>
        </p:sp>
      </p:grpSp>
      <p:sp>
        <p:nvSpPr>
          <p:cNvPr id="25" name="Freeform 25"/>
          <p:cNvSpPr/>
          <p:nvPr/>
        </p:nvSpPr>
        <p:spPr>
          <a:xfrm>
            <a:off x="164195" y="1226594"/>
            <a:ext cx="3646541" cy="1917375"/>
          </a:xfrm>
          <a:custGeom>
            <a:avLst/>
            <a:gdLst/>
            <a:ahLst/>
            <a:cxnLst/>
            <a:rect l="l" t="t" r="r" b="b"/>
            <a:pathLst>
              <a:path w="3889644" h="2045200">
                <a:moveTo>
                  <a:pt x="0" y="0"/>
                </a:moveTo>
                <a:lnTo>
                  <a:pt x="3889643" y="0"/>
                </a:lnTo>
                <a:lnTo>
                  <a:pt x="3889643" y="2045200"/>
                </a:lnTo>
                <a:lnTo>
                  <a:pt x="0" y="204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26" name="Freeform 26"/>
          <p:cNvSpPr/>
          <p:nvPr/>
        </p:nvSpPr>
        <p:spPr>
          <a:xfrm>
            <a:off x="3332495" y="2993780"/>
            <a:ext cx="2769908" cy="2233238"/>
          </a:xfrm>
          <a:custGeom>
            <a:avLst/>
            <a:gdLst/>
            <a:ahLst/>
            <a:cxnLst/>
            <a:rect l="l" t="t" r="r" b="b"/>
            <a:pathLst>
              <a:path w="2954568" h="2382120">
                <a:moveTo>
                  <a:pt x="0" y="0"/>
                </a:moveTo>
                <a:lnTo>
                  <a:pt x="2954568" y="0"/>
                </a:lnTo>
                <a:lnTo>
                  <a:pt x="2954568" y="2382120"/>
                </a:lnTo>
                <a:lnTo>
                  <a:pt x="0" y="2382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27" name="Freeform 27"/>
          <p:cNvSpPr/>
          <p:nvPr/>
        </p:nvSpPr>
        <p:spPr>
          <a:xfrm>
            <a:off x="5832498" y="1424078"/>
            <a:ext cx="3147308" cy="2100829"/>
          </a:xfrm>
          <a:custGeom>
            <a:avLst/>
            <a:gdLst/>
            <a:ahLst/>
            <a:cxnLst/>
            <a:rect l="l" t="t" r="r" b="b"/>
            <a:pathLst>
              <a:path w="3357129" h="2240884">
                <a:moveTo>
                  <a:pt x="0" y="0"/>
                </a:moveTo>
                <a:lnTo>
                  <a:pt x="3357129" y="0"/>
                </a:lnTo>
                <a:lnTo>
                  <a:pt x="3357129" y="2240883"/>
                </a:lnTo>
                <a:lnTo>
                  <a:pt x="0" y="2240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FAFFC6C0-50F0-E449-DEB8-2B94B3414F2E}"/>
              </a:ext>
            </a:extLst>
          </p:cNvPr>
          <p:cNvSpPr/>
          <p:nvPr/>
        </p:nvSpPr>
        <p:spPr>
          <a:xfrm>
            <a:off x="667820" y="4635368"/>
            <a:ext cx="2289304" cy="1797978"/>
          </a:xfrm>
          <a:custGeom>
            <a:avLst/>
            <a:gdLst/>
            <a:ahLst/>
            <a:cxnLst/>
            <a:rect l="l" t="t" r="r" b="b"/>
            <a:pathLst>
              <a:path w="1040491" h="629497">
                <a:moveTo>
                  <a:pt x="0" y="0"/>
                </a:moveTo>
                <a:lnTo>
                  <a:pt x="1040491" y="0"/>
                </a:lnTo>
                <a:lnTo>
                  <a:pt x="1040491" y="629497"/>
                </a:lnTo>
                <a:lnTo>
                  <a:pt x="0" y="6294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1"/>
            <a:ext cx="9143999" cy="1575955"/>
            <a:chOff x="0" y="0"/>
            <a:chExt cx="13004799" cy="22413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2241296"/>
            </a:xfrm>
            <a:custGeom>
              <a:avLst/>
              <a:gdLst/>
              <a:ahLst/>
              <a:cxnLst/>
              <a:rect l="l" t="t" r="r" b="b"/>
              <a:pathLst>
                <a:path w="13004800" h="2241296">
                  <a:moveTo>
                    <a:pt x="13004800" y="0"/>
                  </a:moveTo>
                  <a:lnTo>
                    <a:pt x="0" y="0"/>
                  </a:lnTo>
                  <a:lnTo>
                    <a:pt x="0" y="2241296"/>
                  </a:lnTo>
                  <a:lnTo>
                    <a:pt x="13004800" y="2241296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96000"/>
                  </a:srgbClr>
                </a:gs>
                <a:gs pos="100000">
                  <a:srgbClr val="376092">
                    <a:alpha val="100000"/>
                  </a:srgbClr>
                </a:gs>
              </a:gsLst>
              <a:lin ang="8400000"/>
            </a:grad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6096643" y="0"/>
            <a:ext cx="3047358" cy="1576412"/>
            <a:chOff x="0" y="0"/>
            <a:chExt cx="4334020" cy="2242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34002" cy="2242058"/>
            </a:xfrm>
            <a:custGeom>
              <a:avLst/>
              <a:gdLst/>
              <a:ahLst/>
              <a:cxnLst/>
              <a:rect l="l" t="t" r="r" b="b"/>
              <a:pathLst>
                <a:path w="4334002" h="2242058">
                  <a:moveTo>
                    <a:pt x="4334002" y="0"/>
                  </a:moveTo>
                  <a:lnTo>
                    <a:pt x="0" y="0"/>
                  </a:lnTo>
                  <a:lnTo>
                    <a:pt x="0" y="2242058"/>
                  </a:lnTo>
                  <a:lnTo>
                    <a:pt x="4334002" y="2242058"/>
                  </a:lnTo>
                  <a:close/>
                </a:path>
              </a:pathLst>
            </a:custGeom>
            <a:gradFill rotWithShape="1">
              <a:gsLst>
                <a:gs pos="19000">
                  <a:srgbClr val="254061">
                    <a:alpha val="68000"/>
                  </a:srgbClr>
                </a:gs>
                <a:gs pos="100000">
                  <a:srgbClr val="4F81BD">
                    <a:alpha val="79000"/>
                  </a:srgbClr>
                </a:gs>
              </a:gsLst>
              <a:lin ang="8400000"/>
            </a:grad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3783777" y="-3783778"/>
            <a:ext cx="1576446" cy="9144002"/>
            <a:chOff x="0" y="0"/>
            <a:chExt cx="2242057" cy="130048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42058" cy="13004800"/>
            </a:xfrm>
            <a:custGeom>
              <a:avLst/>
              <a:gdLst/>
              <a:ahLst/>
              <a:cxnLst/>
              <a:rect l="l" t="t" r="r" b="b"/>
              <a:pathLst>
                <a:path w="2242058" h="13004800">
                  <a:moveTo>
                    <a:pt x="0" y="0"/>
                  </a:moveTo>
                  <a:lnTo>
                    <a:pt x="2242058" y="0"/>
                  </a:lnTo>
                  <a:lnTo>
                    <a:pt x="2242058" y="13004800"/>
                  </a:lnTo>
                  <a:lnTo>
                    <a:pt x="0" y="13004800"/>
                  </a:lnTo>
                  <a:close/>
                </a:path>
              </a:pathLst>
            </a:custGeom>
            <a:gradFill rotWithShape="1">
              <a:gsLst>
                <a:gs pos="23000">
                  <a:srgbClr val="4F81BD">
                    <a:alpha val="0"/>
                  </a:srgbClr>
                </a:gs>
                <a:gs pos="99000">
                  <a:srgbClr val="000000">
                    <a:alpha val="74000"/>
                  </a:srgbClr>
                </a:gs>
              </a:gsLst>
              <a:lin ang="15000000"/>
            </a:grad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698" y="348865"/>
            <a:ext cx="7533018" cy="877729"/>
            <a:chOff x="0" y="0"/>
            <a:chExt cx="10713626" cy="12483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713626" cy="1248326"/>
            </a:xfrm>
            <a:custGeom>
              <a:avLst/>
              <a:gdLst/>
              <a:ahLst/>
              <a:cxnLst/>
              <a:rect l="l" t="t" r="r" b="b"/>
              <a:pathLst>
                <a:path w="10713626" h="1248326">
                  <a:moveTo>
                    <a:pt x="0" y="0"/>
                  </a:moveTo>
                  <a:lnTo>
                    <a:pt x="10713626" y="0"/>
                  </a:lnTo>
                  <a:lnTo>
                    <a:pt x="10713626" y="1248326"/>
                  </a:lnTo>
                  <a:lnTo>
                    <a:pt x="0" y="1248326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10713626" cy="12483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3500" b="1" spc="32" dirty="0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Technology Review – Sales Made Simple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3111417" y="3678621"/>
            <a:ext cx="2985239" cy="2854587"/>
          </a:xfrm>
          <a:custGeom>
            <a:avLst/>
            <a:gdLst/>
            <a:ahLst/>
            <a:cxnLst/>
            <a:rect l="l" t="t" r="r" b="b"/>
            <a:pathLst>
              <a:path w="3368150" h="2926080">
                <a:moveTo>
                  <a:pt x="0" y="0"/>
                </a:moveTo>
                <a:lnTo>
                  <a:pt x="3368150" y="0"/>
                </a:lnTo>
                <a:lnTo>
                  <a:pt x="336815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12" name="Freeform 12"/>
          <p:cNvSpPr/>
          <p:nvPr/>
        </p:nvSpPr>
        <p:spPr>
          <a:xfrm>
            <a:off x="215589" y="1838139"/>
            <a:ext cx="2619503" cy="3394001"/>
          </a:xfrm>
          <a:custGeom>
            <a:avLst/>
            <a:gdLst/>
            <a:ahLst/>
            <a:cxnLst/>
            <a:rect l="l" t="t" r="r" b="b"/>
            <a:pathLst>
              <a:path w="2794137" h="3620268">
                <a:moveTo>
                  <a:pt x="0" y="0"/>
                </a:moveTo>
                <a:lnTo>
                  <a:pt x="2794137" y="0"/>
                </a:lnTo>
                <a:lnTo>
                  <a:pt x="2794137" y="3620268"/>
                </a:lnTo>
                <a:lnTo>
                  <a:pt x="0" y="36202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13" name="TextBox 13"/>
          <p:cNvSpPr txBox="1"/>
          <p:nvPr/>
        </p:nvSpPr>
        <p:spPr>
          <a:xfrm>
            <a:off x="5868893" y="1864928"/>
            <a:ext cx="3208440" cy="6718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0"/>
              </a:lnSpc>
            </a:pPr>
            <a:r>
              <a:rPr lang="en-US" sz="3247" b="1" spc="29" dirty="0">
                <a:solidFill>
                  <a:srgbClr val="000000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Scannable QR </a:t>
            </a:r>
            <a:r>
              <a:rPr lang="en-US" sz="3200" b="1" spc="31" dirty="0"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Scannable QR Codes linked Direct to </a:t>
            </a:r>
          </a:p>
          <a:p>
            <a:pPr algn="ctr">
              <a:lnSpc>
                <a:spcPts val="3740"/>
              </a:lnSpc>
            </a:pPr>
            <a:endParaRPr lang="en-US" sz="3200" b="1" spc="31" dirty="0"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ctr">
              <a:lnSpc>
                <a:spcPts val="3740"/>
              </a:lnSpc>
            </a:pPr>
            <a:r>
              <a:rPr lang="en-US" sz="3200" spc="31" dirty="0">
                <a:latin typeface="TT Rounds Condensed"/>
                <a:ea typeface="TT Rounds Condensed"/>
                <a:cs typeface="TT Rounds Condensed"/>
                <a:sym typeface="TT Rounds Condensed"/>
              </a:rPr>
              <a:t>Store Fronts </a:t>
            </a:r>
          </a:p>
          <a:p>
            <a:pPr algn="ctr">
              <a:lnSpc>
                <a:spcPts val="3740"/>
              </a:lnSpc>
            </a:pPr>
            <a:r>
              <a:rPr lang="en-US" sz="3200" spc="31" dirty="0">
                <a:latin typeface="TT Rounds Condensed"/>
                <a:ea typeface="TT Rounds Condensed"/>
                <a:cs typeface="TT Rounds Condensed"/>
                <a:sym typeface="TT Rounds Condensed"/>
              </a:rPr>
              <a:t>or</a:t>
            </a:r>
          </a:p>
          <a:p>
            <a:pPr algn="ctr">
              <a:lnSpc>
                <a:spcPts val="3740"/>
              </a:lnSpc>
            </a:pPr>
            <a:r>
              <a:rPr lang="en-US" sz="3200" spc="31" dirty="0">
                <a:latin typeface="TT Rounds Condensed"/>
                <a:ea typeface="TT Rounds Condensed"/>
                <a:cs typeface="TT Rounds Condensed"/>
                <a:sym typeface="TT Rounds Condensed"/>
              </a:rPr>
              <a:t>Scouts</a:t>
            </a:r>
          </a:p>
          <a:p>
            <a:pPr algn="ctr">
              <a:lnSpc>
                <a:spcPts val="3506"/>
              </a:lnSpc>
            </a:pPr>
            <a:r>
              <a:rPr lang="en-US" sz="3247" b="1" spc="29" dirty="0"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Codes linked Direct to </a:t>
            </a:r>
          </a:p>
          <a:p>
            <a:pPr algn="ctr">
              <a:lnSpc>
                <a:spcPts val="3506"/>
              </a:lnSpc>
            </a:pPr>
            <a:endParaRPr lang="en-US" sz="3247" b="1" spc="29" dirty="0">
              <a:solidFill>
                <a:srgbClr val="000000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ctr">
              <a:lnSpc>
                <a:spcPts val="3506"/>
              </a:lnSpc>
            </a:pPr>
            <a:r>
              <a:rPr lang="en-US" sz="3247" spc="29" dirty="0">
                <a:solidFill>
                  <a:srgbClr val="000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Store Fronts </a:t>
            </a:r>
          </a:p>
          <a:p>
            <a:pPr algn="ctr">
              <a:lnSpc>
                <a:spcPts val="3506"/>
              </a:lnSpc>
            </a:pPr>
            <a:r>
              <a:rPr lang="en-US" sz="3247" spc="29" dirty="0">
                <a:solidFill>
                  <a:srgbClr val="000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or</a:t>
            </a:r>
          </a:p>
          <a:p>
            <a:pPr algn="ctr">
              <a:lnSpc>
                <a:spcPts val="3506"/>
              </a:lnSpc>
            </a:pPr>
            <a:r>
              <a:rPr lang="en-US" sz="3247" spc="29" dirty="0">
                <a:solidFill>
                  <a:srgbClr val="000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Scouts</a:t>
            </a:r>
          </a:p>
          <a:p>
            <a:pPr algn="ctr">
              <a:lnSpc>
                <a:spcPts val="1389"/>
              </a:lnSpc>
              <a:spcBef>
                <a:spcPct val="0"/>
              </a:spcBef>
            </a:pPr>
            <a:endParaRPr lang="en-US" sz="3247" spc="29" dirty="0">
              <a:solidFill>
                <a:srgbClr val="000000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  <p:pic>
        <p:nvPicPr>
          <p:cNvPr id="15" name="Picture 2" descr="CAMP MASTERS Popcorn - YouTube">
            <a:extLst>
              <a:ext uri="{FF2B5EF4-FFF2-40B4-BE49-F238E27FC236}">
                <a16:creationId xmlns:a16="http://schemas.microsoft.com/office/drawing/2014/main" id="{2189DB75-4538-3826-4AB0-F0BF3BC55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1"/>
            <a:ext cx="9143999" cy="1575955"/>
            <a:chOff x="0" y="0"/>
            <a:chExt cx="13004799" cy="22413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2241296"/>
            </a:xfrm>
            <a:custGeom>
              <a:avLst/>
              <a:gdLst/>
              <a:ahLst/>
              <a:cxnLst/>
              <a:rect l="l" t="t" r="r" b="b"/>
              <a:pathLst>
                <a:path w="13004800" h="2241296">
                  <a:moveTo>
                    <a:pt x="13004800" y="0"/>
                  </a:moveTo>
                  <a:lnTo>
                    <a:pt x="0" y="0"/>
                  </a:lnTo>
                  <a:lnTo>
                    <a:pt x="0" y="2241296"/>
                  </a:lnTo>
                  <a:lnTo>
                    <a:pt x="13004800" y="2241296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96000"/>
                  </a:srgbClr>
                </a:gs>
                <a:gs pos="100000">
                  <a:srgbClr val="376092">
                    <a:alpha val="100000"/>
                  </a:srgbClr>
                </a:gs>
              </a:gsLst>
              <a:lin ang="8400000"/>
            </a:gradFill>
          </p:spPr>
          <p:txBody>
            <a:bodyPr/>
            <a:lstStyle/>
            <a:p>
              <a:endParaRPr lang="en-US" sz="1688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6096643" y="0"/>
            <a:ext cx="3047358" cy="1576412"/>
            <a:chOff x="0" y="0"/>
            <a:chExt cx="4334020" cy="2242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34002" cy="2242058"/>
            </a:xfrm>
            <a:custGeom>
              <a:avLst/>
              <a:gdLst/>
              <a:ahLst/>
              <a:cxnLst/>
              <a:rect l="l" t="t" r="r" b="b"/>
              <a:pathLst>
                <a:path w="4334002" h="2242058">
                  <a:moveTo>
                    <a:pt x="4334002" y="0"/>
                  </a:moveTo>
                  <a:lnTo>
                    <a:pt x="0" y="0"/>
                  </a:lnTo>
                  <a:lnTo>
                    <a:pt x="0" y="2242058"/>
                  </a:lnTo>
                  <a:lnTo>
                    <a:pt x="4334002" y="2242058"/>
                  </a:lnTo>
                  <a:close/>
                </a:path>
              </a:pathLst>
            </a:custGeom>
            <a:gradFill rotWithShape="1">
              <a:gsLst>
                <a:gs pos="19000">
                  <a:srgbClr val="254061">
                    <a:alpha val="68000"/>
                  </a:srgbClr>
                </a:gs>
                <a:gs pos="100000">
                  <a:srgbClr val="4F81BD">
                    <a:alpha val="79000"/>
                  </a:srgbClr>
                </a:gs>
              </a:gsLst>
              <a:lin ang="8400000"/>
            </a:gradFill>
          </p:spPr>
          <p:txBody>
            <a:bodyPr/>
            <a:lstStyle/>
            <a:p>
              <a:endParaRPr lang="en-US" sz="1688"/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3783777" y="-3783778"/>
            <a:ext cx="1576446" cy="9144002"/>
            <a:chOff x="0" y="0"/>
            <a:chExt cx="2242057" cy="130048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42058" cy="13004800"/>
            </a:xfrm>
            <a:custGeom>
              <a:avLst/>
              <a:gdLst/>
              <a:ahLst/>
              <a:cxnLst/>
              <a:rect l="l" t="t" r="r" b="b"/>
              <a:pathLst>
                <a:path w="2242058" h="13004800">
                  <a:moveTo>
                    <a:pt x="0" y="0"/>
                  </a:moveTo>
                  <a:lnTo>
                    <a:pt x="2242058" y="0"/>
                  </a:lnTo>
                  <a:lnTo>
                    <a:pt x="2242058" y="13004800"/>
                  </a:lnTo>
                  <a:lnTo>
                    <a:pt x="0" y="13004800"/>
                  </a:lnTo>
                  <a:close/>
                </a:path>
              </a:pathLst>
            </a:custGeom>
            <a:gradFill rotWithShape="1">
              <a:gsLst>
                <a:gs pos="23000">
                  <a:srgbClr val="4F81BD">
                    <a:alpha val="0"/>
                  </a:srgbClr>
                </a:gs>
                <a:gs pos="99000">
                  <a:srgbClr val="000000">
                    <a:alpha val="74000"/>
                  </a:srgbClr>
                </a:gs>
              </a:gsLst>
              <a:lin ang="15000000"/>
            </a:gradFill>
          </p:spPr>
          <p:txBody>
            <a:bodyPr/>
            <a:lstStyle/>
            <a:p>
              <a:endParaRPr lang="en-US" sz="1688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698" y="348865"/>
            <a:ext cx="7533018" cy="877729"/>
            <a:chOff x="0" y="0"/>
            <a:chExt cx="10713626" cy="12483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713626" cy="1248326"/>
            </a:xfrm>
            <a:custGeom>
              <a:avLst/>
              <a:gdLst/>
              <a:ahLst/>
              <a:cxnLst/>
              <a:rect l="l" t="t" r="r" b="b"/>
              <a:pathLst>
                <a:path w="10713626" h="1248326">
                  <a:moveTo>
                    <a:pt x="0" y="0"/>
                  </a:moveTo>
                  <a:lnTo>
                    <a:pt x="10713626" y="0"/>
                  </a:lnTo>
                  <a:lnTo>
                    <a:pt x="10713626" y="1248326"/>
                  </a:lnTo>
                  <a:lnTo>
                    <a:pt x="0" y="1248326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10713626" cy="12483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3500" spc="32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Storefront Scheduling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354842" y="2169623"/>
            <a:ext cx="8590216" cy="3923701"/>
          </a:xfrm>
          <a:custGeom>
            <a:avLst/>
            <a:gdLst/>
            <a:ahLst/>
            <a:cxnLst/>
            <a:rect l="l" t="t" r="r" b="b"/>
            <a:pathLst>
              <a:path w="9162897" h="4185281">
                <a:moveTo>
                  <a:pt x="0" y="0"/>
                </a:moveTo>
                <a:lnTo>
                  <a:pt x="9162898" y="0"/>
                </a:lnTo>
                <a:lnTo>
                  <a:pt x="9162898" y="4185281"/>
                </a:lnTo>
                <a:lnTo>
                  <a:pt x="0" y="41852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688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1"/>
            <a:ext cx="9143999" cy="1575955"/>
            <a:chOff x="0" y="0"/>
            <a:chExt cx="13004799" cy="22413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2241296"/>
            </a:xfrm>
            <a:custGeom>
              <a:avLst/>
              <a:gdLst/>
              <a:ahLst/>
              <a:cxnLst/>
              <a:rect l="l" t="t" r="r" b="b"/>
              <a:pathLst>
                <a:path w="13004800" h="2241296">
                  <a:moveTo>
                    <a:pt x="13004800" y="0"/>
                  </a:moveTo>
                  <a:lnTo>
                    <a:pt x="0" y="0"/>
                  </a:lnTo>
                  <a:lnTo>
                    <a:pt x="0" y="2241296"/>
                  </a:lnTo>
                  <a:lnTo>
                    <a:pt x="13004800" y="2241296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96000"/>
                  </a:srgbClr>
                </a:gs>
                <a:gs pos="100000">
                  <a:srgbClr val="376092">
                    <a:alpha val="100000"/>
                  </a:srgbClr>
                </a:gs>
              </a:gsLst>
              <a:lin ang="8400000"/>
            </a:gradFill>
          </p:spPr>
          <p:txBody>
            <a:bodyPr/>
            <a:lstStyle/>
            <a:p>
              <a:endParaRPr lang="en-US" sz="1688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6096643" y="0"/>
            <a:ext cx="3047358" cy="1576412"/>
            <a:chOff x="0" y="0"/>
            <a:chExt cx="4334020" cy="2242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34002" cy="2242058"/>
            </a:xfrm>
            <a:custGeom>
              <a:avLst/>
              <a:gdLst/>
              <a:ahLst/>
              <a:cxnLst/>
              <a:rect l="l" t="t" r="r" b="b"/>
              <a:pathLst>
                <a:path w="4334002" h="2242058">
                  <a:moveTo>
                    <a:pt x="4334002" y="0"/>
                  </a:moveTo>
                  <a:lnTo>
                    <a:pt x="0" y="0"/>
                  </a:lnTo>
                  <a:lnTo>
                    <a:pt x="0" y="2242058"/>
                  </a:lnTo>
                  <a:lnTo>
                    <a:pt x="4334002" y="2242058"/>
                  </a:lnTo>
                  <a:close/>
                </a:path>
              </a:pathLst>
            </a:custGeom>
            <a:gradFill rotWithShape="1">
              <a:gsLst>
                <a:gs pos="19000">
                  <a:srgbClr val="254061">
                    <a:alpha val="68000"/>
                  </a:srgbClr>
                </a:gs>
                <a:gs pos="100000">
                  <a:srgbClr val="4F81BD">
                    <a:alpha val="79000"/>
                  </a:srgbClr>
                </a:gs>
              </a:gsLst>
              <a:lin ang="8400000"/>
            </a:gradFill>
          </p:spPr>
          <p:txBody>
            <a:bodyPr/>
            <a:lstStyle/>
            <a:p>
              <a:endParaRPr lang="en-US" sz="1688"/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3783777" y="-3783778"/>
            <a:ext cx="1576446" cy="9144002"/>
            <a:chOff x="0" y="0"/>
            <a:chExt cx="2242057" cy="130048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42058" cy="13004800"/>
            </a:xfrm>
            <a:custGeom>
              <a:avLst/>
              <a:gdLst/>
              <a:ahLst/>
              <a:cxnLst/>
              <a:rect l="l" t="t" r="r" b="b"/>
              <a:pathLst>
                <a:path w="2242058" h="13004800">
                  <a:moveTo>
                    <a:pt x="0" y="0"/>
                  </a:moveTo>
                  <a:lnTo>
                    <a:pt x="2242058" y="0"/>
                  </a:lnTo>
                  <a:lnTo>
                    <a:pt x="2242058" y="13004800"/>
                  </a:lnTo>
                  <a:lnTo>
                    <a:pt x="0" y="13004800"/>
                  </a:lnTo>
                  <a:close/>
                </a:path>
              </a:pathLst>
            </a:custGeom>
            <a:gradFill rotWithShape="1">
              <a:gsLst>
                <a:gs pos="23000">
                  <a:srgbClr val="4F81BD">
                    <a:alpha val="0"/>
                  </a:srgbClr>
                </a:gs>
                <a:gs pos="99000">
                  <a:srgbClr val="000000">
                    <a:alpha val="74000"/>
                  </a:srgbClr>
                </a:gs>
              </a:gsLst>
              <a:lin ang="15000000"/>
            </a:gradFill>
          </p:spPr>
          <p:txBody>
            <a:bodyPr/>
            <a:lstStyle/>
            <a:p>
              <a:endParaRPr lang="en-US" sz="1688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698" y="348865"/>
            <a:ext cx="7533018" cy="877729"/>
            <a:chOff x="0" y="0"/>
            <a:chExt cx="10713626" cy="12483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713626" cy="1248326"/>
            </a:xfrm>
            <a:custGeom>
              <a:avLst/>
              <a:gdLst/>
              <a:ahLst/>
              <a:cxnLst/>
              <a:rect l="l" t="t" r="r" b="b"/>
              <a:pathLst>
                <a:path w="10713626" h="1248326">
                  <a:moveTo>
                    <a:pt x="0" y="0"/>
                  </a:moveTo>
                  <a:lnTo>
                    <a:pt x="10713626" y="0"/>
                  </a:lnTo>
                  <a:lnTo>
                    <a:pt x="10713626" y="1248326"/>
                  </a:lnTo>
                  <a:lnTo>
                    <a:pt x="0" y="1248326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10713626" cy="12483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3500" spc="32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Storefront Scheduling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" y="1458356"/>
            <a:ext cx="9143999" cy="4793145"/>
          </a:xfrm>
          <a:custGeom>
            <a:avLst/>
            <a:gdLst/>
            <a:ahLst/>
            <a:cxnLst/>
            <a:rect l="l" t="t" r="r" b="b"/>
            <a:pathLst>
              <a:path w="9753599" h="5112688">
                <a:moveTo>
                  <a:pt x="0" y="0"/>
                </a:moveTo>
                <a:lnTo>
                  <a:pt x="9753599" y="0"/>
                </a:lnTo>
                <a:lnTo>
                  <a:pt x="9753599" y="5112688"/>
                </a:lnTo>
                <a:lnTo>
                  <a:pt x="0" y="51126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759" r="-10759"/>
            </a:stretch>
          </a:blipFill>
        </p:spPr>
        <p:txBody>
          <a:bodyPr/>
          <a:lstStyle/>
          <a:p>
            <a:endParaRPr lang="en-US" sz="1688"/>
          </a:p>
        </p:txBody>
      </p:sp>
      <p:sp>
        <p:nvSpPr>
          <p:cNvPr id="12" name="Freeform 12"/>
          <p:cNvSpPr/>
          <p:nvPr/>
        </p:nvSpPr>
        <p:spPr>
          <a:xfrm>
            <a:off x="5860473" y="2643447"/>
            <a:ext cx="3657600" cy="1289304"/>
          </a:xfrm>
          <a:custGeom>
            <a:avLst/>
            <a:gdLst/>
            <a:ahLst/>
            <a:cxnLst/>
            <a:rect l="l" t="t" r="r" b="b"/>
            <a:pathLst>
              <a:path w="3901440" h="1375258">
                <a:moveTo>
                  <a:pt x="0" y="0"/>
                </a:moveTo>
                <a:lnTo>
                  <a:pt x="3901440" y="0"/>
                </a:lnTo>
                <a:lnTo>
                  <a:pt x="3901440" y="1375258"/>
                </a:lnTo>
                <a:lnTo>
                  <a:pt x="0" y="13752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688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1"/>
            <a:ext cx="9143999" cy="1575955"/>
            <a:chOff x="0" y="0"/>
            <a:chExt cx="13004799" cy="22413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04800" cy="2241296"/>
            </a:xfrm>
            <a:custGeom>
              <a:avLst/>
              <a:gdLst/>
              <a:ahLst/>
              <a:cxnLst/>
              <a:rect l="l" t="t" r="r" b="b"/>
              <a:pathLst>
                <a:path w="13004800" h="2241296">
                  <a:moveTo>
                    <a:pt x="13004800" y="0"/>
                  </a:moveTo>
                  <a:lnTo>
                    <a:pt x="0" y="0"/>
                  </a:lnTo>
                  <a:lnTo>
                    <a:pt x="0" y="2241296"/>
                  </a:lnTo>
                  <a:lnTo>
                    <a:pt x="13004800" y="2241296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96000"/>
                  </a:srgbClr>
                </a:gs>
                <a:gs pos="100000">
                  <a:srgbClr val="376092">
                    <a:alpha val="100000"/>
                  </a:srgbClr>
                </a:gs>
              </a:gsLst>
              <a:lin ang="8400000"/>
            </a:gradFill>
          </p:spPr>
          <p:txBody>
            <a:bodyPr/>
            <a:lstStyle/>
            <a:p>
              <a:endParaRPr lang="en-US" sz="1688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6096643" y="0"/>
            <a:ext cx="3047358" cy="1576412"/>
            <a:chOff x="0" y="0"/>
            <a:chExt cx="4334020" cy="22420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34002" cy="2242058"/>
            </a:xfrm>
            <a:custGeom>
              <a:avLst/>
              <a:gdLst/>
              <a:ahLst/>
              <a:cxnLst/>
              <a:rect l="l" t="t" r="r" b="b"/>
              <a:pathLst>
                <a:path w="4334002" h="2242058">
                  <a:moveTo>
                    <a:pt x="4334002" y="0"/>
                  </a:moveTo>
                  <a:lnTo>
                    <a:pt x="0" y="0"/>
                  </a:lnTo>
                  <a:lnTo>
                    <a:pt x="0" y="2242058"/>
                  </a:lnTo>
                  <a:lnTo>
                    <a:pt x="4334002" y="2242058"/>
                  </a:lnTo>
                  <a:close/>
                </a:path>
              </a:pathLst>
            </a:custGeom>
            <a:gradFill rotWithShape="1">
              <a:gsLst>
                <a:gs pos="19000">
                  <a:srgbClr val="254061">
                    <a:alpha val="68000"/>
                  </a:srgbClr>
                </a:gs>
                <a:gs pos="100000">
                  <a:srgbClr val="4F81BD">
                    <a:alpha val="79000"/>
                  </a:srgbClr>
                </a:gs>
              </a:gsLst>
              <a:lin ang="8400000"/>
            </a:gradFill>
          </p:spPr>
          <p:txBody>
            <a:bodyPr/>
            <a:lstStyle/>
            <a:p>
              <a:endParaRPr lang="en-US" sz="1688"/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3783777" y="-3783778"/>
            <a:ext cx="1576446" cy="9144002"/>
            <a:chOff x="0" y="0"/>
            <a:chExt cx="2242057" cy="130048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42058" cy="13004800"/>
            </a:xfrm>
            <a:custGeom>
              <a:avLst/>
              <a:gdLst/>
              <a:ahLst/>
              <a:cxnLst/>
              <a:rect l="l" t="t" r="r" b="b"/>
              <a:pathLst>
                <a:path w="2242058" h="13004800">
                  <a:moveTo>
                    <a:pt x="0" y="0"/>
                  </a:moveTo>
                  <a:lnTo>
                    <a:pt x="2242058" y="0"/>
                  </a:lnTo>
                  <a:lnTo>
                    <a:pt x="2242058" y="13004800"/>
                  </a:lnTo>
                  <a:lnTo>
                    <a:pt x="0" y="13004800"/>
                  </a:lnTo>
                  <a:close/>
                </a:path>
              </a:pathLst>
            </a:custGeom>
            <a:gradFill rotWithShape="1">
              <a:gsLst>
                <a:gs pos="23000">
                  <a:srgbClr val="4F81BD">
                    <a:alpha val="0"/>
                  </a:srgbClr>
                </a:gs>
                <a:gs pos="99000">
                  <a:srgbClr val="000000">
                    <a:alpha val="74000"/>
                  </a:srgbClr>
                </a:gs>
              </a:gsLst>
              <a:lin ang="15000000"/>
            </a:gradFill>
          </p:spPr>
          <p:txBody>
            <a:bodyPr/>
            <a:lstStyle/>
            <a:p>
              <a:endParaRPr lang="en-US" sz="1688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698" y="348865"/>
            <a:ext cx="7533018" cy="877729"/>
            <a:chOff x="0" y="0"/>
            <a:chExt cx="10713626" cy="12483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713626" cy="1248326"/>
            </a:xfrm>
            <a:custGeom>
              <a:avLst/>
              <a:gdLst/>
              <a:ahLst/>
              <a:cxnLst/>
              <a:rect l="l" t="t" r="r" b="b"/>
              <a:pathLst>
                <a:path w="10713626" h="1248326">
                  <a:moveTo>
                    <a:pt x="0" y="0"/>
                  </a:moveTo>
                  <a:lnTo>
                    <a:pt x="10713626" y="0"/>
                  </a:lnTo>
                  <a:lnTo>
                    <a:pt x="10713626" y="1248326"/>
                  </a:lnTo>
                  <a:lnTo>
                    <a:pt x="0" y="1248326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10713626" cy="12483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3500" spc="32">
                  <a:solidFill>
                    <a:srgbClr val="FFFFFF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Storefront Scheduling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36102" y="2499159"/>
            <a:ext cx="8871797" cy="3100319"/>
          </a:xfrm>
          <a:custGeom>
            <a:avLst/>
            <a:gdLst/>
            <a:ahLst/>
            <a:cxnLst/>
            <a:rect l="l" t="t" r="r" b="b"/>
            <a:pathLst>
              <a:path w="9463250" h="3307007">
                <a:moveTo>
                  <a:pt x="0" y="0"/>
                </a:moveTo>
                <a:lnTo>
                  <a:pt x="9463249" y="0"/>
                </a:lnTo>
                <a:lnTo>
                  <a:pt x="9463249" y="3307007"/>
                </a:lnTo>
                <a:lnTo>
                  <a:pt x="0" y="33070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630"/>
            </a:stretch>
          </a:blipFill>
        </p:spPr>
        <p:txBody>
          <a:bodyPr/>
          <a:lstStyle/>
          <a:p>
            <a:endParaRPr lang="en-US" sz="1688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1454" y="5880190"/>
            <a:ext cx="10486907" cy="367150"/>
            <a:chOff x="0" y="0"/>
            <a:chExt cx="1160798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607985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68941" y="5880190"/>
            <a:ext cx="7206118" cy="367150"/>
            <a:chOff x="0" y="0"/>
            <a:chExt cx="7976472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976472" cy="406400"/>
            </a:xfrm>
            <a:custGeom>
              <a:avLst/>
              <a:gdLst/>
              <a:ahLst/>
              <a:cxnLst/>
              <a:rect l="l" t="t" r="r" b="b"/>
              <a:pathLst>
                <a:path w="7976472" h="406400">
                  <a:moveTo>
                    <a:pt x="7773272" y="0"/>
                  </a:moveTo>
                  <a:cubicBezTo>
                    <a:pt x="7885496" y="0"/>
                    <a:pt x="7976472" y="90976"/>
                    <a:pt x="7976472" y="203200"/>
                  </a:cubicBezTo>
                  <a:cubicBezTo>
                    <a:pt x="7976472" y="315424"/>
                    <a:pt x="7885496" y="406400"/>
                    <a:pt x="777327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296BD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7976472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183394" y="5880190"/>
            <a:ext cx="4777212" cy="367150"/>
            <a:chOff x="0" y="0"/>
            <a:chExt cx="5287909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287909" cy="406400"/>
            </a:xfrm>
            <a:custGeom>
              <a:avLst/>
              <a:gdLst/>
              <a:ahLst/>
              <a:cxnLst/>
              <a:rect l="l" t="t" r="r" b="b"/>
              <a:pathLst>
                <a:path w="5287909" h="406400">
                  <a:moveTo>
                    <a:pt x="5084709" y="0"/>
                  </a:moveTo>
                  <a:cubicBezTo>
                    <a:pt x="5196934" y="0"/>
                    <a:pt x="5287909" y="90976"/>
                    <a:pt x="5287909" y="203200"/>
                  </a:cubicBezTo>
                  <a:cubicBezTo>
                    <a:pt x="5287909" y="315424"/>
                    <a:pt x="5196934" y="406400"/>
                    <a:pt x="508470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28790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sp>
        <p:nvSpPr>
          <p:cNvPr id="11" name="Freeform 11"/>
          <p:cNvSpPr/>
          <p:nvPr/>
        </p:nvSpPr>
        <p:spPr>
          <a:xfrm>
            <a:off x="337653" y="762000"/>
            <a:ext cx="2510366" cy="4382542"/>
          </a:xfrm>
          <a:custGeom>
            <a:avLst/>
            <a:gdLst/>
            <a:ahLst/>
            <a:cxnLst/>
            <a:rect l="l" t="t" r="r" b="b"/>
            <a:pathLst>
              <a:path w="2677724" h="4674711">
                <a:moveTo>
                  <a:pt x="0" y="0"/>
                </a:moveTo>
                <a:lnTo>
                  <a:pt x="2677724" y="0"/>
                </a:lnTo>
                <a:lnTo>
                  <a:pt x="2677724" y="4674711"/>
                </a:lnTo>
                <a:lnTo>
                  <a:pt x="0" y="4674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688"/>
          </a:p>
        </p:txBody>
      </p:sp>
      <p:grpSp>
        <p:nvGrpSpPr>
          <p:cNvPr id="12" name="Group 12"/>
          <p:cNvGrpSpPr/>
          <p:nvPr/>
        </p:nvGrpSpPr>
        <p:grpSpPr>
          <a:xfrm rot="-5400000">
            <a:off x="1888365" y="-486795"/>
            <a:ext cx="5511253" cy="3384038"/>
            <a:chOff x="0" y="0"/>
            <a:chExt cx="611908" cy="37572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1908" cy="375726"/>
            </a:xfrm>
            <a:custGeom>
              <a:avLst/>
              <a:gdLst/>
              <a:ahLst/>
              <a:cxnLst/>
              <a:rect l="l" t="t" r="r" b="b"/>
              <a:pathLst>
                <a:path w="611908" h="375726">
                  <a:moveTo>
                    <a:pt x="408708" y="0"/>
                  </a:moveTo>
                  <a:cubicBezTo>
                    <a:pt x="520932" y="0"/>
                    <a:pt x="611908" y="84109"/>
                    <a:pt x="611908" y="187863"/>
                  </a:cubicBezTo>
                  <a:cubicBezTo>
                    <a:pt x="611908" y="291617"/>
                    <a:pt x="520932" y="375726"/>
                    <a:pt x="408708" y="375726"/>
                  </a:cubicBezTo>
                  <a:lnTo>
                    <a:pt x="203200" y="375726"/>
                  </a:lnTo>
                  <a:cubicBezTo>
                    <a:pt x="90976" y="375726"/>
                    <a:pt x="0" y="291617"/>
                    <a:pt x="0" y="187863"/>
                  </a:cubicBezTo>
                  <a:cubicBezTo>
                    <a:pt x="0" y="84109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611908" cy="41382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62159" y="762000"/>
            <a:ext cx="2510366" cy="4382542"/>
          </a:xfrm>
          <a:custGeom>
            <a:avLst/>
            <a:gdLst/>
            <a:ahLst/>
            <a:cxnLst/>
            <a:rect l="l" t="t" r="r" b="b"/>
            <a:pathLst>
              <a:path w="2677724" h="4674711">
                <a:moveTo>
                  <a:pt x="0" y="0"/>
                </a:moveTo>
                <a:lnTo>
                  <a:pt x="2677724" y="0"/>
                </a:lnTo>
                <a:lnTo>
                  <a:pt x="2677724" y="4674711"/>
                </a:lnTo>
                <a:lnTo>
                  <a:pt x="0" y="46747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688"/>
          </a:p>
        </p:txBody>
      </p:sp>
      <p:sp>
        <p:nvSpPr>
          <p:cNvPr id="16" name="TextBox 16"/>
          <p:cNvSpPr txBox="1"/>
          <p:nvPr/>
        </p:nvSpPr>
        <p:spPr>
          <a:xfrm>
            <a:off x="3250738" y="1362671"/>
            <a:ext cx="2642524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6"/>
              </a:lnSpc>
            </a:pPr>
            <a:r>
              <a:rPr lang="en-US" sz="2191" b="1" spc="-6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TAP TO PAY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7653" y="5022529"/>
            <a:ext cx="2614320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2000" b="1" spc="-5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Add Products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370792" y="5022529"/>
            <a:ext cx="2614320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2000" b="1" spc="-5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Confirm In Cart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1454" y="5880190"/>
            <a:ext cx="10486907" cy="367150"/>
            <a:chOff x="0" y="0"/>
            <a:chExt cx="1160798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607985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68941" y="5880190"/>
            <a:ext cx="7206118" cy="367150"/>
            <a:chOff x="0" y="0"/>
            <a:chExt cx="7976472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976472" cy="406400"/>
            </a:xfrm>
            <a:custGeom>
              <a:avLst/>
              <a:gdLst/>
              <a:ahLst/>
              <a:cxnLst/>
              <a:rect l="l" t="t" r="r" b="b"/>
              <a:pathLst>
                <a:path w="7976472" h="406400">
                  <a:moveTo>
                    <a:pt x="7773272" y="0"/>
                  </a:moveTo>
                  <a:cubicBezTo>
                    <a:pt x="7885496" y="0"/>
                    <a:pt x="7976472" y="90976"/>
                    <a:pt x="7976472" y="203200"/>
                  </a:cubicBezTo>
                  <a:cubicBezTo>
                    <a:pt x="7976472" y="315424"/>
                    <a:pt x="7885496" y="406400"/>
                    <a:pt x="777327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296BD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7976472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183394" y="5880190"/>
            <a:ext cx="4777212" cy="367150"/>
            <a:chOff x="0" y="0"/>
            <a:chExt cx="5287909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287909" cy="406400"/>
            </a:xfrm>
            <a:custGeom>
              <a:avLst/>
              <a:gdLst/>
              <a:ahLst/>
              <a:cxnLst/>
              <a:rect l="l" t="t" r="r" b="b"/>
              <a:pathLst>
                <a:path w="5287909" h="406400">
                  <a:moveTo>
                    <a:pt x="5084709" y="0"/>
                  </a:moveTo>
                  <a:cubicBezTo>
                    <a:pt x="5196934" y="0"/>
                    <a:pt x="5287909" y="90976"/>
                    <a:pt x="5287909" y="203200"/>
                  </a:cubicBezTo>
                  <a:cubicBezTo>
                    <a:pt x="5287909" y="315424"/>
                    <a:pt x="5196934" y="406400"/>
                    <a:pt x="508470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28790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1888365" y="-486795"/>
            <a:ext cx="5511253" cy="3384038"/>
            <a:chOff x="0" y="0"/>
            <a:chExt cx="611908" cy="37572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908" cy="375726"/>
            </a:xfrm>
            <a:custGeom>
              <a:avLst/>
              <a:gdLst/>
              <a:ahLst/>
              <a:cxnLst/>
              <a:rect l="l" t="t" r="r" b="b"/>
              <a:pathLst>
                <a:path w="611908" h="375726">
                  <a:moveTo>
                    <a:pt x="408708" y="0"/>
                  </a:moveTo>
                  <a:cubicBezTo>
                    <a:pt x="520932" y="0"/>
                    <a:pt x="611908" y="84109"/>
                    <a:pt x="611908" y="187863"/>
                  </a:cubicBezTo>
                  <a:cubicBezTo>
                    <a:pt x="611908" y="291617"/>
                    <a:pt x="520932" y="375726"/>
                    <a:pt x="408708" y="375726"/>
                  </a:cubicBezTo>
                  <a:lnTo>
                    <a:pt x="203200" y="375726"/>
                  </a:lnTo>
                  <a:cubicBezTo>
                    <a:pt x="90976" y="375726"/>
                    <a:pt x="0" y="291617"/>
                    <a:pt x="0" y="187863"/>
                  </a:cubicBezTo>
                  <a:cubicBezTo>
                    <a:pt x="0" y="84109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611908" cy="41382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sp>
        <p:nvSpPr>
          <p:cNvPr id="14" name="Freeform 14"/>
          <p:cNvSpPr/>
          <p:nvPr/>
        </p:nvSpPr>
        <p:spPr>
          <a:xfrm>
            <a:off x="6262159" y="762000"/>
            <a:ext cx="2266598" cy="4382542"/>
          </a:xfrm>
          <a:custGeom>
            <a:avLst/>
            <a:gdLst/>
            <a:ahLst/>
            <a:cxnLst/>
            <a:rect l="l" t="t" r="r" b="b"/>
            <a:pathLst>
              <a:path w="2417704" h="4674711">
                <a:moveTo>
                  <a:pt x="0" y="0"/>
                </a:moveTo>
                <a:lnTo>
                  <a:pt x="2417704" y="0"/>
                </a:lnTo>
                <a:lnTo>
                  <a:pt x="2417704" y="4674711"/>
                </a:lnTo>
                <a:lnTo>
                  <a:pt x="0" y="4674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754"/>
            </a:stretch>
          </a:blipFill>
        </p:spPr>
        <p:txBody>
          <a:bodyPr/>
          <a:lstStyle/>
          <a:p>
            <a:endParaRPr lang="en-US" sz="1688"/>
          </a:p>
        </p:txBody>
      </p:sp>
      <p:sp>
        <p:nvSpPr>
          <p:cNvPr id="15" name="TextBox 15"/>
          <p:cNvSpPr txBox="1"/>
          <p:nvPr/>
        </p:nvSpPr>
        <p:spPr>
          <a:xfrm>
            <a:off x="3250738" y="1362671"/>
            <a:ext cx="2642524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6"/>
              </a:lnSpc>
            </a:pPr>
            <a:r>
              <a:rPr lang="en-US" sz="2191" b="1" spc="-6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TAP TO PAY</a:t>
            </a:r>
          </a:p>
        </p:txBody>
      </p:sp>
      <p:sp>
        <p:nvSpPr>
          <p:cNvPr id="16" name="Freeform 16"/>
          <p:cNvSpPr/>
          <p:nvPr/>
        </p:nvSpPr>
        <p:spPr>
          <a:xfrm>
            <a:off x="609600" y="937107"/>
            <a:ext cx="2282949" cy="4197909"/>
          </a:xfrm>
          <a:custGeom>
            <a:avLst/>
            <a:gdLst/>
            <a:ahLst/>
            <a:cxnLst/>
            <a:rect l="l" t="t" r="r" b="b"/>
            <a:pathLst>
              <a:path w="2435146" h="4477770">
                <a:moveTo>
                  <a:pt x="0" y="0"/>
                </a:moveTo>
                <a:lnTo>
                  <a:pt x="2435146" y="0"/>
                </a:lnTo>
                <a:lnTo>
                  <a:pt x="2435146" y="4477770"/>
                </a:lnTo>
                <a:lnTo>
                  <a:pt x="0" y="44777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571" t="-2129"/>
            </a:stretch>
          </a:blipFill>
        </p:spPr>
        <p:txBody>
          <a:bodyPr/>
          <a:lstStyle/>
          <a:p>
            <a:endParaRPr lang="en-US" sz="1688"/>
          </a:p>
        </p:txBody>
      </p:sp>
      <p:sp>
        <p:nvSpPr>
          <p:cNvPr id="17" name="TextBox 17"/>
          <p:cNvSpPr txBox="1"/>
          <p:nvPr/>
        </p:nvSpPr>
        <p:spPr>
          <a:xfrm>
            <a:off x="337653" y="5022529"/>
            <a:ext cx="2614320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2000" b="1" spc="-5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Select Payment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370792" y="5022529"/>
            <a:ext cx="2614320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2000" b="1" spc="-5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Tap Card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888365" y="-486795"/>
            <a:ext cx="5511253" cy="3384038"/>
            <a:chOff x="0" y="0"/>
            <a:chExt cx="611908" cy="3757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1908" cy="375726"/>
            </a:xfrm>
            <a:custGeom>
              <a:avLst/>
              <a:gdLst/>
              <a:ahLst/>
              <a:cxnLst/>
              <a:rect l="l" t="t" r="r" b="b"/>
              <a:pathLst>
                <a:path w="611908" h="375726">
                  <a:moveTo>
                    <a:pt x="408708" y="0"/>
                  </a:moveTo>
                  <a:cubicBezTo>
                    <a:pt x="520932" y="0"/>
                    <a:pt x="611908" y="84109"/>
                    <a:pt x="611908" y="187863"/>
                  </a:cubicBezTo>
                  <a:cubicBezTo>
                    <a:pt x="611908" y="291617"/>
                    <a:pt x="520932" y="375726"/>
                    <a:pt x="408708" y="375726"/>
                  </a:cubicBezTo>
                  <a:lnTo>
                    <a:pt x="203200" y="375726"/>
                  </a:lnTo>
                  <a:cubicBezTo>
                    <a:pt x="90976" y="375726"/>
                    <a:pt x="0" y="291617"/>
                    <a:pt x="0" y="187863"/>
                  </a:cubicBezTo>
                  <a:cubicBezTo>
                    <a:pt x="0" y="84109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11908" cy="41382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671454" y="5880190"/>
            <a:ext cx="10486907" cy="367150"/>
            <a:chOff x="0" y="0"/>
            <a:chExt cx="11607985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1607985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68941" y="5880190"/>
            <a:ext cx="7206118" cy="367150"/>
            <a:chOff x="0" y="0"/>
            <a:chExt cx="7976472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976472" cy="406400"/>
            </a:xfrm>
            <a:custGeom>
              <a:avLst/>
              <a:gdLst/>
              <a:ahLst/>
              <a:cxnLst/>
              <a:rect l="l" t="t" r="r" b="b"/>
              <a:pathLst>
                <a:path w="7976472" h="406400">
                  <a:moveTo>
                    <a:pt x="7773272" y="0"/>
                  </a:moveTo>
                  <a:cubicBezTo>
                    <a:pt x="7885496" y="0"/>
                    <a:pt x="7976472" y="90976"/>
                    <a:pt x="7976472" y="203200"/>
                  </a:cubicBezTo>
                  <a:cubicBezTo>
                    <a:pt x="7976472" y="315424"/>
                    <a:pt x="7885496" y="406400"/>
                    <a:pt x="777327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296BD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7976472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183394" y="5880190"/>
            <a:ext cx="4777212" cy="367150"/>
            <a:chOff x="0" y="0"/>
            <a:chExt cx="5287909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87909" cy="406400"/>
            </a:xfrm>
            <a:custGeom>
              <a:avLst/>
              <a:gdLst/>
              <a:ahLst/>
              <a:cxnLst/>
              <a:rect l="l" t="t" r="r" b="b"/>
              <a:pathLst>
                <a:path w="5287909" h="406400">
                  <a:moveTo>
                    <a:pt x="5084709" y="0"/>
                  </a:moveTo>
                  <a:cubicBezTo>
                    <a:pt x="5196934" y="0"/>
                    <a:pt x="5287909" y="90976"/>
                    <a:pt x="5287909" y="203200"/>
                  </a:cubicBezTo>
                  <a:cubicBezTo>
                    <a:pt x="5287909" y="315424"/>
                    <a:pt x="5196934" y="406400"/>
                    <a:pt x="508470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n-US" sz="1688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28790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/>
            </a:p>
          </p:txBody>
        </p:sp>
      </p:grpSp>
      <p:sp>
        <p:nvSpPr>
          <p:cNvPr id="14" name="Freeform 14"/>
          <p:cNvSpPr/>
          <p:nvPr/>
        </p:nvSpPr>
        <p:spPr>
          <a:xfrm>
            <a:off x="6262159" y="762000"/>
            <a:ext cx="2510366" cy="4382542"/>
          </a:xfrm>
          <a:custGeom>
            <a:avLst/>
            <a:gdLst/>
            <a:ahLst/>
            <a:cxnLst/>
            <a:rect l="l" t="t" r="r" b="b"/>
            <a:pathLst>
              <a:path w="2677724" h="4674711">
                <a:moveTo>
                  <a:pt x="0" y="0"/>
                </a:moveTo>
                <a:lnTo>
                  <a:pt x="2677724" y="0"/>
                </a:lnTo>
                <a:lnTo>
                  <a:pt x="2677724" y="4674711"/>
                </a:lnTo>
                <a:lnTo>
                  <a:pt x="0" y="46747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688"/>
          </a:p>
        </p:txBody>
      </p:sp>
      <p:sp>
        <p:nvSpPr>
          <p:cNvPr id="15" name="TextBox 15"/>
          <p:cNvSpPr txBox="1"/>
          <p:nvPr/>
        </p:nvSpPr>
        <p:spPr>
          <a:xfrm>
            <a:off x="3250738" y="1362671"/>
            <a:ext cx="2642524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6"/>
              </a:lnSpc>
            </a:pPr>
            <a:r>
              <a:rPr lang="en-US" sz="2191" b="1" spc="-6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TAP TO PAY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37653" y="5022529"/>
            <a:ext cx="2614320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2000" b="1" spc="-5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Payment Confirmed</a:t>
            </a:r>
          </a:p>
        </p:txBody>
      </p:sp>
      <p:sp>
        <p:nvSpPr>
          <p:cNvPr id="17" name="Freeform 17"/>
          <p:cNvSpPr/>
          <p:nvPr/>
        </p:nvSpPr>
        <p:spPr>
          <a:xfrm>
            <a:off x="421799" y="762000"/>
            <a:ext cx="2485853" cy="4421223"/>
          </a:xfrm>
          <a:custGeom>
            <a:avLst/>
            <a:gdLst/>
            <a:ahLst/>
            <a:cxnLst/>
            <a:rect l="l" t="t" r="r" b="b"/>
            <a:pathLst>
              <a:path w="2651576" h="4715971">
                <a:moveTo>
                  <a:pt x="0" y="0"/>
                </a:moveTo>
                <a:lnTo>
                  <a:pt x="2651576" y="0"/>
                </a:lnTo>
                <a:lnTo>
                  <a:pt x="2651576" y="4715971"/>
                </a:lnTo>
                <a:lnTo>
                  <a:pt x="0" y="47159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877"/>
            </a:stretch>
          </a:blipFill>
        </p:spPr>
        <p:txBody>
          <a:bodyPr/>
          <a:lstStyle/>
          <a:p>
            <a:endParaRPr lang="en-US" sz="1688"/>
          </a:p>
        </p:txBody>
      </p:sp>
      <p:sp>
        <p:nvSpPr>
          <p:cNvPr id="18" name="TextBox 18"/>
          <p:cNvSpPr txBox="1"/>
          <p:nvPr/>
        </p:nvSpPr>
        <p:spPr>
          <a:xfrm>
            <a:off x="6370792" y="5022529"/>
            <a:ext cx="2614320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2000" b="1" spc="-5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Order Complete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D78D09-17D3-E142-5C7D-0F5644E08DB0}"/>
              </a:ext>
            </a:extLst>
          </p:cNvPr>
          <p:cNvSpPr txBox="1"/>
          <p:nvPr/>
        </p:nvSpPr>
        <p:spPr>
          <a:xfrm>
            <a:off x="1921267" y="2003462"/>
            <a:ext cx="493673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retired goal tracking feature was bro</a:t>
            </a:r>
            <a:r>
              <a:rPr lang="en-US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dirty="0">
                <a:latin typeface="Poppins"/>
                <a:ea typeface="Poppins"/>
                <a:cs typeface="Poppins"/>
                <a:sym typeface="Poppins"/>
              </a:rPr>
              <a:t> New and Improved  Goal tracking feature for councils and scouts to stay on track and have visibility into reaching the set goals.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0C61D1-83DE-F570-19DC-02FC4FF2FC16}"/>
              </a:ext>
            </a:extLst>
          </p:cNvPr>
          <p:cNvSpPr txBox="1"/>
          <p:nvPr/>
        </p:nvSpPr>
        <p:spPr>
          <a:xfrm>
            <a:off x="767255" y="325821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Goal Tracking</a:t>
            </a:r>
          </a:p>
        </p:txBody>
      </p:sp>
      <p:pic>
        <p:nvPicPr>
          <p:cNvPr id="1026" name="Picture 2" descr="Learn How to Define &amp; Achieve Your Event Goals &amp; Objectives">
            <a:extLst>
              <a:ext uri="{FF2B5EF4-FFF2-40B4-BE49-F238E27FC236}">
                <a16:creationId xmlns:a16="http://schemas.microsoft.com/office/drawing/2014/main" id="{5029CA36-4AE6-6D6A-F83C-CC41FE92F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733" y="4170292"/>
            <a:ext cx="2799323" cy="160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027EB0-A8B4-1653-C861-EEDB0B805D1A}"/>
              </a:ext>
            </a:extLst>
          </p:cNvPr>
          <p:cNvSpPr txBox="1"/>
          <p:nvPr/>
        </p:nvSpPr>
        <p:spPr>
          <a:xfrm>
            <a:off x="945222" y="1083602"/>
            <a:ext cx="7705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 </a:t>
            </a:r>
            <a:r>
              <a:rPr lang="en-US" sz="4000" b="1" dirty="0"/>
              <a:t>Dashboard Goal Tracking</a:t>
            </a:r>
          </a:p>
        </p:txBody>
      </p:sp>
      <p:pic>
        <p:nvPicPr>
          <p:cNvPr id="5" name="Picture 2" descr="CAMP MASTERS Popcorn - YouTube">
            <a:extLst>
              <a:ext uri="{FF2B5EF4-FFF2-40B4-BE49-F238E27FC236}">
                <a16:creationId xmlns:a16="http://schemas.microsoft.com/office/drawing/2014/main" id="{396F6EA1-7089-81F3-EC28-DBE81A130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4522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135AE-E37A-BD58-34BA-0CCBCFF6E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3CB7-1DDF-F40E-B7EF-09DAA8CA8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2026 Knowledge 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208F4-B3BC-C09E-546B-991E304F2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786" y="2638097"/>
            <a:ext cx="7750853" cy="3195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In 2026 Camp Masters is expanding to Knowledge base to provide councils, leaders, and families with instant access to training, videos, FAQ's and support resources-making it easier than ever to tun a successful popcorn sale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Additional training will be provided throughout the popcorn sale, and one-off training can be help on scheduled dates.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00DF33-D582-63C3-24D3-1B890A857F1A}"/>
              </a:ext>
            </a:extLst>
          </p:cNvPr>
          <p:cNvSpPr txBox="1"/>
          <p:nvPr/>
        </p:nvSpPr>
        <p:spPr>
          <a:xfrm>
            <a:off x="714702" y="367862"/>
            <a:ext cx="2728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Camp Masters Training</a:t>
            </a:r>
          </a:p>
        </p:txBody>
      </p:sp>
      <p:pic>
        <p:nvPicPr>
          <p:cNvPr id="6" name="Picture 2" descr="CAMP MASTERS Popcorn - YouTube">
            <a:extLst>
              <a:ext uri="{FF2B5EF4-FFF2-40B4-BE49-F238E27FC236}">
                <a16:creationId xmlns:a16="http://schemas.microsoft.com/office/drawing/2014/main" id="{9B6D3328-115A-B474-5C1A-47307D29C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03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027AF-9699-9DD6-1742-15726C82C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>
            <a:extLst>
              <a:ext uri="{FF2B5EF4-FFF2-40B4-BE49-F238E27FC236}">
                <a16:creationId xmlns:a16="http://schemas.microsoft.com/office/drawing/2014/main" id="{4C9FABB0-23F2-4FD9-3058-1B10FB375D19}"/>
              </a:ext>
            </a:extLst>
          </p:cNvPr>
          <p:cNvGrpSpPr/>
          <p:nvPr/>
        </p:nvGrpSpPr>
        <p:grpSpPr>
          <a:xfrm>
            <a:off x="2183394" y="5875428"/>
            <a:ext cx="4777212" cy="367150"/>
            <a:chOff x="0" y="0"/>
            <a:chExt cx="5287909" cy="4064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5264F53-58CA-AEC6-5E6F-C7AF51987506}"/>
                </a:ext>
              </a:extLst>
            </p:cNvPr>
            <p:cNvSpPr/>
            <p:nvPr/>
          </p:nvSpPr>
          <p:spPr>
            <a:xfrm>
              <a:off x="0" y="0"/>
              <a:ext cx="5287909" cy="406400"/>
            </a:xfrm>
            <a:custGeom>
              <a:avLst/>
              <a:gdLst/>
              <a:ahLst/>
              <a:cxnLst/>
              <a:rect l="l" t="t" r="r" b="b"/>
              <a:pathLst>
                <a:path w="5287909" h="406400">
                  <a:moveTo>
                    <a:pt x="5084709" y="0"/>
                  </a:moveTo>
                  <a:cubicBezTo>
                    <a:pt x="5196934" y="0"/>
                    <a:pt x="5287909" y="90976"/>
                    <a:pt x="5287909" y="203200"/>
                  </a:cubicBezTo>
                  <a:cubicBezTo>
                    <a:pt x="5287909" y="315424"/>
                    <a:pt x="5196934" y="406400"/>
                    <a:pt x="508470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88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89DD626-9EE8-BE7E-A5DB-F3BCC2B3A0E9}"/>
                </a:ext>
              </a:extLst>
            </p:cNvPr>
            <p:cNvSpPr txBox="1"/>
            <p:nvPr/>
          </p:nvSpPr>
          <p:spPr>
            <a:xfrm>
              <a:off x="0" y="-38100"/>
              <a:ext cx="528790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ts val="13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88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B1C9BFC2-C803-BDEC-BDD2-295AE4F75B77}"/>
              </a:ext>
            </a:extLst>
          </p:cNvPr>
          <p:cNvGrpSpPr/>
          <p:nvPr/>
        </p:nvGrpSpPr>
        <p:grpSpPr>
          <a:xfrm>
            <a:off x="767101" y="3026330"/>
            <a:ext cx="2184734" cy="2758657"/>
            <a:chOff x="0" y="0"/>
            <a:chExt cx="1150806" cy="145312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6E4FF11-6655-83A9-A571-A7FB7F7FEE84}"/>
                </a:ext>
              </a:extLst>
            </p:cNvPr>
            <p:cNvSpPr/>
            <p:nvPr/>
          </p:nvSpPr>
          <p:spPr>
            <a:xfrm>
              <a:off x="0" y="0"/>
              <a:ext cx="1150807" cy="1453120"/>
            </a:xfrm>
            <a:custGeom>
              <a:avLst/>
              <a:gdLst/>
              <a:ahLst/>
              <a:cxnLst/>
              <a:rect l="l" t="t" r="r" b="b"/>
              <a:pathLst>
                <a:path w="1150807" h="1453120">
                  <a:moveTo>
                    <a:pt x="0" y="0"/>
                  </a:moveTo>
                  <a:lnTo>
                    <a:pt x="1150807" y="0"/>
                  </a:lnTo>
                  <a:lnTo>
                    <a:pt x="1150807" y="1453120"/>
                  </a:lnTo>
                  <a:lnTo>
                    <a:pt x="0" y="1453120"/>
                  </a:ln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88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B42B3AA3-696C-4024-1962-ECB6BD82C59B}"/>
                </a:ext>
              </a:extLst>
            </p:cNvPr>
            <p:cNvSpPr txBox="1"/>
            <p:nvPr/>
          </p:nvSpPr>
          <p:spPr>
            <a:xfrm>
              <a:off x="0" y="-38100"/>
              <a:ext cx="1150806" cy="149122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ts val="13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88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13B49BE7-C856-00A7-1B1F-EAE745F7EE61}"/>
              </a:ext>
            </a:extLst>
          </p:cNvPr>
          <p:cNvSpPr txBox="1"/>
          <p:nvPr/>
        </p:nvSpPr>
        <p:spPr>
          <a:xfrm>
            <a:off x="3193773" y="1027592"/>
            <a:ext cx="1234389" cy="636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48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92" b="1" i="0" u="none" strike="noStrike" kern="1200" cap="none" spc="0" normalizeH="0" baseline="0" noProof="0" dirty="0">
                <a:ln>
                  <a:noFill/>
                </a:ln>
                <a:solidFill>
                  <a:srgbClr val="1A6E21"/>
                </a:solidFill>
                <a:effectLst/>
                <a:uLnTx/>
                <a:uFillTx/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$15</a:t>
            </a:r>
          </a:p>
        </p:txBody>
      </p:sp>
      <p:sp>
        <p:nvSpPr>
          <p:cNvPr id="25" name="TextBox 23">
            <a:extLst>
              <a:ext uri="{FF2B5EF4-FFF2-40B4-BE49-F238E27FC236}">
                <a16:creationId xmlns:a16="http://schemas.microsoft.com/office/drawing/2014/main" id="{641A6A2A-490F-791E-B06F-93C0B02EB18A}"/>
              </a:ext>
            </a:extLst>
          </p:cNvPr>
          <p:cNvSpPr txBox="1"/>
          <p:nvPr/>
        </p:nvSpPr>
        <p:spPr>
          <a:xfrm>
            <a:off x="142876" y="1428751"/>
            <a:ext cx="1418713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38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99" b="1" i="0" u="none" strike="noStrike" kern="1200" cap="none" spc="0" normalizeH="0" baseline="0" noProof="0" dirty="0">
              <a:ln>
                <a:noFill/>
              </a:ln>
              <a:solidFill>
                <a:srgbClr val="1A6E21"/>
              </a:solidFill>
              <a:effectLst/>
              <a:uLnTx/>
              <a:uFillTx/>
              <a:latin typeface="Big Shoulders Display Bold"/>
              <a:ea typeface="Big Shoulders Display Bold"/>
              <a:cs typeface="Big Shoulders Display Bold"/>
              <a:sym typeface="Big Shoulders Display Bold"/>
            </a:endParaRPr>
          </a:p>
        </p:txBody>
      </p:sp>
      <p:grpSp>
        <p:nvGrpSpPr>
          <p:cNvPr id="27" name="Group 4">
            <a:extLst>
              <a:ext uri="{FF2B5EF4-FFF2-40B4-BE49-F238E27FC236}">
                <a16:creationId xmlns:a16="http://schemas.microsoft.com/office/drawing/2014/main" id="{68B63A39-B69C-5A1E-07AF-7540370ABB42}"/>
              </a:ext>
            </a:extLst>
          </p:cNvPr>
          <p:cNvGrpSpPr/>
          <p:nvPr/>
        </p:nvGrpSpPr>
        <p:grpSpPr>
          <a:xfrm>
            <a:off x="4079528" y="2499667"/>
            <a:ext cx="2184734" cy="3446883"/>
            <a:chOff x="0" y="0"/>
            <a:chExt cx="1150806" cy="1815642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CE4EB421-0638-CE02-A061-FAF42C97D813}"/>
                </a:ext>
              </a:extLst>
            </p:cNvPr>
            <p:cNvSpPr/>
            <p:nvPr/>
          </p:nvSpPr>
          <p:spPr>
            <a:xfrm>
              <a:off x="0" y="0"/>
              <a:ext cx="1150807" cy="1815642"/>
            </a:xfrm>
            <a:custGeom>
              <a:avLst/>
              <a:gdLst/>
              <a:ahLst/>
              <a:cxnLst/>
              <a:rect l="l" t="t" r="r" b="b"/>
              <a:pathLst>
                <a:path w="1150807" h="1815642">
                  <a:moveTo>
                    <a:pt x="0" y="0"/>
                  </a:moveTo>
                  <a:lnTo>
                    <a:pt x="1150807" y="0"/>
                  </a:lnTo>
                  <a:lnTo>
                    <a:pt x="1150807" y="1815642"/>
                  </a:lnTo>
                  <a:lnTo>
                    <a:pt x="0" y="1815642"/>
                  </a:ln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88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29" name="TextBox 6">
              <a:extLst>
                <a:ext uri="{FF2B5EF4-FFF2-40B4-BE49-F238E27FC236}">
                  <a16:creationId xmlns:a16="http://schemas.microsoft.com/office/drawing/2014/main" id="{C036AA6A-18A0-DCDA-445A-962F55D1443B}"/>
                </a:ext>
              </a:extLst>
            </p:cNvPr>
            <p:cNvSpPr txBox="1"/>
            <p:nvPr/>
          </p:nvSpPr>
          <p:spPr>
            <a:xfrm>
              <a:off x="0" y="-38100"/>
              <a:ext cx="1150806" cy="1853742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ts val="13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88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30" name="Freeform 20">
            <a:extLst>
              <a:ext uri="{FF2B5EF4-FFF2-40B4-BE49-F238E27FC236}">
                <a16:creationId xmlns:a16="http://schemas.microsoft.com/office/drawing/2014/main" id="{8A5D8DF8-56F1-4614-40D1-8F9EE234510B}"/>
              </a:ext>
            </a:extLst>
          </p:cNvPr>
          <p:cNvSpPr/>
          <p:nvPr/>
        </p:nvSpPr>
        <p:spPr>
          <a:xfrm>
            <a:off x="704284" y="1180437"/>
            <a:ext cx="1341052" cy="1639063"/>
          </a:xfrm>
          <a:custGeom>
            <a:avLst/>
            <a:gdLst/>
            <a:ahLst/>
            <a:cxnLst/>
            <a:rect l="l" t="t" r="r" b="b"/>
            <a:pathLst>
              <a:path w="1430455" h="1748334">
                <a:moveTo>
                  <a:pt x="0" y="0"/>
                </a:moveTo>
                <a:lnTo>
                  <a:pt x="1430455" y="0"/>
                </a:lnTo>
                <a:lnTo>
                  <a:pt x="1430455" y="1748334"/>
                </a:lnTo>
                <a:lnTo>
                  <a:pt x="0" y="174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id="{B6A5C443-D188-2B59-4B02-3AE8655A2D75}"/>
              </a:ext>
            </a:extLst>
          </p:cNvPr>
          <p:cNvSpPr txBox="1"/>
          <p:nvPr/>
        </p:nvSpPr>
        <p:spPr>
          <a:xfrm>
            <a:off x="2045337" y="1316567"/>
            <a:ext cx="1004598" cy="515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38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99" b="1" i="0" u="none" strike="noStrike" kern="1200" cap="none" spc="0" normalizeH="0" baseline="0" noProof="0" dirty="0">
                <a:ln>
                  <a:noFill/>
                </a:ln>
                <a:solidFill>
                  <a:srgbClr val="1A6E21"/>
                </a:solidFill>
                <a:effectLst/>
                <a:uLnTx/>
                <a:uFillTx/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$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A6E21"/>
                </a:solidFill>
                <a:effectLst/>
                <a:uLnTx/>
                <a:uFillTx/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15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2D118A-C63F-1D48-B15A-B3C1EEEB3D0B}"/>
              </a:ext>
            </a:extLst>
          </p:cNvPr>
          <p:cNvSpPr txBox="1"/>
          <p:nvPr/>
        </p:nvSpPr>
        <p:spPr>
          <a:xfrm>
            <a:off x="599090" y="346841"/>
            <a:ext cx="359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White Cheddar and Purple Popping Jar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FD0509-52B7-2C5D-526E-0208884A2805}"/>
              </a:ext>
            </a:extLst>
          </p:cNvPr>
          <p:cNvSpPr txBox="1"/>
          <p:nvPr/>
        </p:nvSpPr>
        <p:spPr>
          <a:xfrm>
            <a:off x="909144" y="3497443"/>
            <a:ext cx="1679944" cy="2282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6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500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CARAMEL</a:t>
            </a:r>
          </a:p>
          <a:p>
            <a:pPr marL="0" marR="0" lvl="0" indent="0" algn="ctr" defTabSz="457200" rtl="0" eaLnBrk="1" fontAlgn="auto" latinLnBrk="0" hangingPunct="1">
              <a:lnSpc>
                <a:spcPts val="16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500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</a:endParaRPr>
          </a:p>
          <a:p>
            <a:pPr marL="0" marR="0" lvl="0" indent="0" algn="ctr" defTabSz="457200" rtl="0" eaLnBrk="1" fontAlgn="auto" latinLnBrk="0" hangingPunct="1">
              <a:lnSpc>
                <a:spcPts val="16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Mouth-watering taste of delicate and crispy Gourmet Caramel Corn.</a:t>
            </a:r>
          </a:p>
        </p:txBody>
      </p:sp>
      <p:sp>
        <p:nvSpPr>
          <p:cNvPr id="6" name="Freeform 22">
            <a:extLst>
              <a:ext uri="{FF2B5EF4-FFF2-40B4-BE49-F238E27FC236}">
                <a16:creationId xmlns:a16="http://schemas.microsoft.com/office/drawing/2014/main" id="{39711A1B-DF0E-97F6-EF50-CD8E90B94FBD}"/>
              </a:ext>
            </a:extLst>
          </p:cNvPr>
          <p:cNvSpPr/>
          <p:nvPr/>
        </p:nvSpPr>
        <p:spPr>
          <a:xfrm>
            <a:off x="4572000" y="615422"/>
            <a:ext cx="1135431" cy="1769138"/>
          </a:xfrm>
          <a:custGeom>
            <a:avLst/>
            <a:gdLst/>
            <a:ahLst/>
            <a:cxnLst/>
            <a:rect l="l" t="t" r="r" b="b"/>
            <a:pathLst>
              <a:path w="1297774" h="2535023">
                <a:moveTo>
                  <a:pt x="0" y="0"/>
                </a:moveTo>
                <a:lnTo>
                  <a:pt x="1297774" y="0"/>
                </a:lnTo>
                <a:lnTo>
                  <a:pt x="1297774" y="2535023"/>
                </a:lnTo>
                <a:lnTo>
                  <a:pt x="0" y="25350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572" r="-15382"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11283-43EA-D5F0-0BA7-21CF94260DD7}"/>
              </a:ext>
            </a:extLst>
          </p:cNvPr>
          <p:cNvSpPr txBox="1"/>
          <p:nvPr/>
        </p:nvSpPr>
        <p:spPr>
          <a:xfrm>
            <a:off x="4265627" y="2886230"/>
            <a:ext cx="181852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77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47" b="1" i="0" u="none" strike="noStrike" kern="1200" cap="none" spc="0" normalizeH="0" baseline="0" noProof="0" dirty="0">
                <a:ln>
                  <a:noFill/>
                </a:ln>
                <a:solidFill>
                  <a:srgbClr val="FFF500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PURPLE KERNELS</a:t>
            </a:r>
          </a:p>
          <a:p>
            <a:pPr marL="0" marR="0" lvl="0" indent="0" algn="ctr" defTabSz="457200" rtl="0" eaLnBrk="1" fontAlgn="auto" latinLnBrk="0" hangingPunct="1">
              <a:lnSpc>
                <a:spcPts val="177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47" b="1" i="0" u="none" strike="noStrike" kern="1200" cap="none" spc="0" normalizeH="0" baseline="0" noProof="0" dirty="0">
              <a:ln>
                <a:noFill/>
              </a:ln>
              <a:solidFill>
                <a:srgbClr val="FFF500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</a:endParaRPr>
          </a:p>
          <a:p>
            <a:pPr marL="0" marR="0" lvl="0" indent="0" algn="ctr" defTabSz="457200" rtl="0" eaLnBrk="1" fontAlgn="auto" latinLnBrk="0" hangingPunct="1">
              <a:lnSpc>
                <a:spcPts val="177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4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Mauve gourmet popping corn, ready to pop and sprinkle with your favorite flavorings! Packed in a resealable Jar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CD1D10-369D-B6A5-D0F3-A3D067659FF7}"/>
              </a:ext>
            </a:extLst>
          </p:cNvPr>
          <p:cNvSpPr txBox="1"/>
          <p:nvPr/>
        </p:nvSpPr>
        <p:spPr>
          <a:xfrm>
            <a:off x="6140796" y="1049192"/>
            <a:ext cx="1235684" cy="726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48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A6E21"/>
                </a:solidFill>
                <a:effectLst/>
                <a:uLnTx/>
                <a:uFillTx/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$20</a:t>
            </a: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45A01F38-07A7-66C3-FF40-5EBBFA965A70}"/>
              </a:ext>
            </a:extLst>
          </p:cNvPr>
          <p:cNvSpPr/>
          <p:nvPr/>
        </p:nvSpPr>
        <p:spPr>
          <a:xfrm>
            <a:off x="7376480" y="503795"/>
            <a:ext cx="1378227" cy="1684500"/>
          </a:xfrm>
          <a:custGeom>
            <a:avLst/>
            <a:gdLst/>
            <a:ahLst/>
            <a:cxnLst/>
            <a:rect l="l" t="t" r="r" b="b"/>
            <a:pathLst>
              <a:path w="1470109" h="1796800">
                <a:moveTo>
                  <a:pt x="0" y="0"/>
                </a:moveTo>
                <a:lnTo>
                  <a:pt x="1470109" y="0"/>
                </a:lnTo>
                <a:lnTo>
                  <a:pt x="1470109" y="1796800"/>
                </a:lnTo>
                <a:lnTo>
                  <a:pt x="0" y="1796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A6E21"/>
                </a:solidFill>
                <a:effectLst/>
                <a:uLnTx/>
                <a:uFillTx/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$15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8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28855D3D-D3C9-1733-65E7-58D427FB180C}"/>
              </a:ext>
            </a:extLst>
          </p:cNvPr>
          <p:cNvGrpSpPr/>
          <p:nvPr/>
        </p:nvGrpSpPr>
        <p:grpSpPr>
          <a:xfrm>
            <a:off x="6821093" y="2454889"/>
            <a:ext cx="2184734" cy="3446883"/>
            <a:chOff x="0" y="0"/>
            <a:chExt cx="1150806" cy="1815642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06D4A553-C296-16D2-2D85-C7AFB1C5039A}"/>
                </a:ext>
              </a:extLst>
            </p:cNvPr>
            <p:cNvSpPr/>
            <p:nvPr/>
          </p:nvSpPr>
          <p:spPr>
            <a:xfrm>
              <a:off x="0" y="0"/>
              <a:ext cx="1150807" cy="1815642"/>
            </a:xfrm>
            <a:custGeom>
              <a:avLst/>
              <a:gdLst/>
              <a:ahLst/>
              <a:cxnLst/>
              <a:rect l="l" t="t" r="r" b="b"/>
              <a:pathLst>
                <a:path w="1150807" h="1815642">
                  <a:moveTo>
                    <a:pt x="0" y="0"/>
                  </a:moveTo>
                  <a:lnTo>
                    <a:pt x="1150807" y="0"/>
                  </a:lnTo>
                  <a:lnTo>
                    <a:pt x="1150807" y="1815642"/>
                  </a:lnTo>
                  <a:lnTo>
                    <a:pt x="0" y="1815642"/>
                  </a:ln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88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7" name="TextBox 6">
              <a:extLst>
                <a:ext uri="{FF2B5EF4-FFF2-40B4-BE49-F238E27FC236}">
                  <a16:creationId xmlns:a16="http://schemas.microsoft.com/office/drawing/2014/main" id="{DBF37939-8C8D-FFED-3E7A-A7F22FF80EB3}"/>
                </a:ext>
              </a:extLst>
            </p:cNvPr>
            <p:cNvSpPr txBox="1"/>
            <p:nvPr/>
          </p:nvSpPr>
          <p:spPr>
            <a:xfrm>
              <a:off x="0" y="-38100"/>
              <a:ext cx="1150806" cy="1853742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ts val="132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88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51CBFAE-4742-147F-87D0-40093BC7A05C}"/>
              </a:ext>
            </a:extLst>
          </p:cNvPr>
          <p:cNvSpPr txBox="1"/>
          <p:nvPr/>
        </p:nvSpPr>
        <p:spPr>
          <a:xfrm>
            <a:off x="6960605" y="2954000"/>
            <a:ext cx="1967637" cy="2061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6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500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WHITE CHEDDAR</a:t>
            </a:r>
          </a:p>
          <a:p>
            <a:pPr marL="0" marR="0" lvl="0" indent="0" algn="ctr" defTabSz="457200" rtl="0" eaLnBrk="1" fontAlgn="auto" latinLnBrk="0" hangingPunct="1">
              <a:lnSpc>
                <a:spcPts val="16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500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</a:endParaRPr>
          </a:p>
          <a:p>
            <a:pPr marL="0" marR="0" lvl="0" indent="0" algn="ctr" defTabSz="457200" rtl="0" eaLnBrk="1" fontAlgn="auto" latinLnBrk="0" hangingPunct="1">
              <a:lnSpc>
                <a:spcPts val="16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Cheesy goodness of white che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ddar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cheese on light, crunchy, crispy popcorn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2" descr="CAMP MASTERS Popcorn - YouTube">
            <a:extLst>
              <a:ext uri="{FF2B5EF4-FFF2-40B4-BE49-F238E27FC236}">
                <a16:creationId xmlns:a16="http://schemas.microsoft.com/office/drawing/2014/main" id="{3E37B98B-6FE4-96AB-A1D0-E602298AD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84" y="5841008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9306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304800"/>
            <a:ext cx="6377940" cy="1198179"/>
          </a:xfrm>
        </p:spPr>
        <p:txBody>
          <a:bodyPr/>
          <a:lstStyle/>
          <a:p>
            <a:pPr algn="ctr"/>
            <a:r>
              <a:rPr lang="en-US" b="1" dirty="0"/>
              <a:t>Resources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192" y="1334813"/>
            <a:ext cx="7845447" cy="405787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Zendesk- campmasters.Zendesk.com- use Zendesk email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hlinkClick r:id="rId3"/>
              </a:rPr>
              <a:t>Customerservice@campmasters.org</a:t>
            </a:r>
            <a:endParaRPr lang="en-US" dirty="0"/>
          </a:p>
          <a:p>
            <a:endParaRPr lang="en-US" dirty="0"/>
          </a:p>
          <a:p>
            <a:r>
              <a:rPr lang="en-US" sz="2400" dirty="0"/>
              <a:t>Camp Master Facebook Page-</a:t>
            </a:r>
            <a:endParaRPr lang="en-US" sz="24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B0F0"/>
                </a:solidFill>
              </a:rPr>
              <a:t>https://www.facebook.com/groups/campmastersunitsparentsandscouts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Lee Anne Franklin- Sales Representative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leeanne.franklin@ramseypopcorn.com</a:t>
            </a:r>
            <a:r>
              <a:rPr lang="en-US" dirty="0"/>
              <a:t> (859) 608-4283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Training Video and Implementation- CM You Tube Videos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dirty="0"/>
          </a:p>
          <a:p>
            <a:endParaRPr dirty="0"/>
          </a:p>
          <a:p>
            <a:pPr marL="0" indent="0">
              <a:buNone/>
            </a:pPr>
            <a:endParaRPr dirty="0"/>
          </a:p>
        </p:txBody>
      </p:sp>
      <p:pic>
        <p:nvPicPr>
          <p:cNvPr id="4" name="Picture 2" descr="CAMP MASTERS Popcorn - YouTube">
            <a:extLst>
              <a:ext uri="{FF2B5EF4-FFF2-40B4-BE49-F238E27FC236}">
                <a16:creationId xmlns:a16="http://schemas.microsoft.com/office/drawing/2014/main" id="{1BEB04B3-C6A5-E3B5-25B0-E5533F849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81" y="5513040"/>
            <a:ext cx="1626670" cy="13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492F9C-9D86-22CF-1E52-B529C02AA237}"/>
              </a:ext>
            </a:extLst>
          </p:cNvPr>
          <p:cNvSpPr txBox="1"/>
          <p:nvPr/>
        </p:nvSpPr>
        <p:spPr>
          <a:xfrm>
            <a:off x="704192" y="304800"/>
            <a:ext cx="161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Helpful Links </a:t>
            </a:r>
          </a:p>
        </p:txBody>
      </p:sp>
      <p:sp>
        <p:nvSpPr>
          <p:cNvPr id="5" name="Freeform 21">
            <a:extLst>
              <a:ext uri="{FF2B5EF4-FFF2-40B4-BE49-F238E27FC236}">
                <a16:creationId xmlns:a16="http://schemas.microsoft.com/office/drawing/2014/main" id="{91CB5835-35F4-B343-FD81-4D974F550FD6}"/>
              </a:ext>
            </a:extLst>
          </p:cNvPr>
          <p:cNvSpPr/>
          <p:nvPr/>
        </p:nvSpPr>
        <p:spPr>
          <a:xfrm>
            <a:off x="4828853" y="5633391"/>
            <a:ext cx="2784297" cy="1078785"/>
          </a:xfrm>
          <a:custGeom>
            <a:avLst/>
            <a:gdLst/>
            <a:ahLst/>
            <a:cxnLst/>
            <a:rect l="l" t="t" r="r" b="b"/>
            <a:pathLst>
              <a:path w="1137858" h="488991">
                <a:moveTo>
                  <a:pt x="0" y="0"/>
                </a:moveTo>
                <a:lnTo>
                  <a:pt x="1137858" y="0"/>
                </a:lnTo>
                <a:lnTo>
                  <a:pt x="1137858" y="488991"/>
                </a:lnTo>
                <a:lnTo>
                  <a:pt x="0" y="4889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071" r="-6071"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6F57B-4B28-6E52-AFFD-E73B86661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143F5-4D38-10DE-828B-F1DCD56F0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145" y="1208689"/>
            <a:ext cx="6537434" cy="3037489"/>
          </a:xfrm>
        </p:spPr>
        <p:txBody>
          <a:bodyPr>
            <a:normAutofit/>
          </a:bodyPr>
          <a:lstStyle/>
          <a:p>
            <a:pPr algn="ctr"/>
            <a:br>
              <a:rPr lang="en-US" b="1" dirty="0"/>
            </a:br>
            <a:br>
              <a:rPr lang="en-US" b="1" dirty="0"/>
            </a:br>
            <a:r>
              <a:rPr lang="en-US" b="1" dirty="0"/>
              <a:t>Thank You!</a:t>
            </a:r>
            <a:endParaRPr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BB71E-E5A2-A4C0-8319-4B320F979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2" y="1334814"/>
            <a:ext cx="7845447" cy="375219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endParaRPr dirty="0"/>
          </a:p>
        </p:txBody>
      </p:sp>
      <p:pic>
        <p:nvPicPr>
          <p:cNvPr id="4" name="Picture 2" descr="CAMP MASTERS Popcorn - YouTube">
            <a:extLst>
              <a:ext uri="{FF2B5EF4-FFF2-40B4-BE49-F238E27FC236}">
                <a16:creationId xmlns:a16="http://schemas.microsoft.com/office/drawing/2014/main" id="{C1C263B0-B1D1-D510-A444-3D16273BE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392689"/>
            <a:ext cx="1626670" cy="13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1E4DB8-94FD-DC6B-AFFE-AD531C4F3084}"/>
              </a:ext>
            </a:extLst>
          </p:cNvPr>
          <p:cNvSpPr txBox="1"/>
          <p:nvPr/>
        </p:nvSpPr>
        <p:spPr>
          <a:xfrm>
            <a:off x="704192" y="304800"/>
            <a:ext cx="161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Helpful Links </a:t>
            </a:r>
          </a:p>
        </p:txBody>
      </p:sp>
    </p:spTree>
    <p:extLst>
      <p:ext uri="{BB962C8B-B14F-4D97-AF65-F5344CB8AC3E}">
        <p14:creationId xmlns:p14="http://schemas.microsoft.com/office/powerpoint/2010/main" val="118026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28A81-D4A9-E6F1-BF9F-84C19D8FF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>
            <a:extLst>
              <a:ext uri="{FF2B5EF4-FFF2-40B4-BE49-F238E27FC236}">
                <a16:creationId xmlns:a16="http://schemas.microsoft.com/office/drawing/2014/main" id="{22AA92A7-FF0B-5DE7-281A-749B3C5BED2E}"/>
              </a:ext>
            </a:extLst>
          </p:cNvPr>
          <p:cNvGrpSpPr/>
          <p:nvPr/>
        </p:nvGrpSpPr>
        <p:grpSpPr>
          <a:xfrm>
            <a:off x="6236415" y="3133554"/>
            <a:ext cx="2351719" cy="3053550"/>
            <a:chOff x="0" y="0"/>
            <a:chExt cx="1150806" cy="176997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B5AB736-C6FE-68B9-B2CE-D0549C9FC963}"/>
                </a:ext>
              </a:extLst>
            </p:cNvPr>
            <p:cNvSpPr/>
            <p:nvPr/>
          </p:nvSpPr>
          <p:spPr>
            <a:xfrm>
              <a:off x="0" y="0"/>
              <a:ext cx="1150807" cy="1769974"/>
            </a:xfrm>
            <a:custGeom>
              <a:avLst/>
              <a:gdLst/>
              <a:ahLst/>
              <a:cxnLst/>
              <a:rect l="l" t="t" r="r" b="b"/>
              <a:pathLst>
                <a:path w="1150807" h="1769974">
                  <a:moveTo>
                    <a:pt x="0" y="0"/>
                  </a:moveTo>
                  <a:lnTo>
                    <a:pt x="1150807" y="0"/>
                  </a:lnTo>
                  <a:lnTo>
                    <a:pt x="1150807" y="1769974"/>
                  </a:lnTo>
                  <a:lnTo>
                    <a:pt x="0" y="1769974"/>
                  </a:ln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019EAE3-7D79-EED3-7411-43F1204F1E7D}"/>
                </a:ext>
              </a:extLst>
            </p:cNvPr>
            <p:cNvSpPr txBox="1"/>
            <p:nvPr/>
          </p:nvSpPr>
          <p:spPr>
            <a:xfrm>
              <a:off x="0" y="-38100"/>
              <a:ext cx="1150806" cy="180807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sp>
        <p:nvSpPr>
          <p:cNvPr id="19" name="Freeform 19">
            <a:extLst>
              <a:ext uri="{FF2B5EF4-FFF2-40B4-BE49-F238E27FC236}">
                <a16:creationId xmlns:a16="http://schemas.microsoft.com/office/drawing/2014/main" id="{1849066D-34C7-807F-0A9A-CB3468A13573}"/>
              </a:ext>
            </a:extLst>
          </p:cNvPr>
          <p:cNvSpPr/>
          <p:nvPr/>
        </p:nvSpPr>
        <p:spPr>
          <a:xfrm>
            <a:off x="6727713" y="793368"/>
            <a:ext cx="1587301" cy="1940035"/>
          </a:xfrm>
          <a:custGeom>
            <a:avLst/>
            <a:gdLst/>
            <a:ahLst/>
            <a:cxnLst/>
            <a:rect l="l" t="t" r="r" b="b"/>
            <a:pathLst>
              <a:path w="1693121" h="2069371">
                <a:moveTo>
                  <a:pt x="0" y="0"/>
                </a:moveTo>
                <a:lnTo>
                  <a:pt x="1693122" y="0"/>
                </a:lnTo>
                <a:lnTo>
                  <a:pt x="1693122" y="2069371"/>
                </a:lnTo>
                <a:lnTo>
                  <a:pt x="0" y="20693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0412853D-F477-6E3D-CDEF-DC195F92660E}"/>
              </a:ext>
            </a:extLst>
          </p:cNvPr>
          <p:cNvSpPr txBox="1"/>
          <p:nvPr/>
        </p:nvSpPr>
        <p:spPr>
          <a:xfrm>
            <a:off x="6560115" y="3429000"/>
            <a:ext cx="1663445" cy="17440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55"/>
              </a:lnSpc>
            </a:pPr>
            <a:r>
              <a:rPr lang="en-US" sz="1439" b="1" dirty="0">
                <a:solidFill>
                  <a:srgbClr val="FFF500"/>
                </a:solidFill>
                <a:latin typeface="Poppins Bold"/>
                <a:ea typeface="Poppins Bold"/>
                <a:cs typeface="Poppins Bold"/>
                <a:sym typeface="Poppins Bold"/>
              </a:rPr>
              <a:t>CINNAMON CRUNCH</a:t>
            </a:r>
            <a:r>
              <a:rPr lang="en-US" sz="143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ctr">
              <a:lnSpc>
                <a:spcPts val="1655"/>
              </a:lnSpc>
            </a:pPr>
            <a:endParaRPr lang="en-US" sz="1439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1655"/>
              </a:lnSpc>
            </a:pPr>
            <a:r>
              <a:rPr lang="en-US" sz="143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Lightly sweet popcorn with warm, savory cinnamon. </a:t>
            </a:r>
          </a:p>
          <a:p>
            <a:pPr algn="ctr">
              <a:lnSpc>
                <a:spcPts val="1655"/>
              </a:lnSpc>
            </a:pPr>
            <a:endParaRPr lang="en-US" sz="1439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13510A08-EEAC-432A-35DB-D1FBFC8F642F}"/>
              </a:ext>
            </a:extLst>
          </p:cNvPr>
          <p:cNvSpPr txBox="1"/>
          <p:nvPr/>
        </p:nvSpPr>
        <p:spPr>
          <a:xfrm>
            <a:off x="5423337" y="1228759"/>
            <a:ext cx="145007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3899" b="1" dirty="0">
                <a:solidFill>
                  <a:srgbClr val="1A6E21"/>
                </a:solidFill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$20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9A9888-5B2B-2959-2D1B-EA22FD5AA235}"/>
              </a:ext>
            </a:extLst>
          </p:cNvPr>
          <p:cNvSpPr txBox="1"/>
          <p:nvPr/>
        </p:nvSpPr>
        <p:spPr>
          <a:xfrm>
            <a:off x="283779" y="472966"/>
            <a:ext cx="4564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Cinnamon Crunch and Sunflower Seed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E84665-6DA5-5A2D-2983-A2D421040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658" y="1185785"/>
            <a:ext cx="1769694" cy="1275369"/>
          </a:xfrm>
          <a:prstGeom prst="rect">
            <a:avLst/>
          </a:prstGeom>
        </p:spPr>
      </p:pic>
      <p:grpSp>
        <p:nvGrpSpPr>
          <p:cNvPr id="4" name="Group 7">
            <a:extLst>
              <a:ext uri="{FF2B5EF4-FFF2-40B4-BE49-F238E27FC236}">
                <a16:creationId xmlns:a16="http://schemas.microsoft.com/office/drawing/2014/main" id="{00E21038-CF5C-BA75-32AC-CF245A30DE95}"/>
              </a:ext>
            </a:extLst>
          </p:cNvPr>
          <p:cNvGrpSpPr/>
          <p:nvPr/>
        </p:nvGrpSpPr>
        <p:grpSpPr>
          <a:xfrm>
            <a:off x="504497" y="2648607"/>
            <a:ext cx="1954923" cy="3538497"/>
            <a:chOff x="0" y="0"/>
            <a:chExt cx="1150806" cy="1769974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51ED2204-547E-8D71-8EE3-EBAA7CD63A6F}"/>
                </a:ext>
              </a:extLst>
            </p:cNvPr>
            <p:cNvSpPr/>
            <p:nvPr/>
          </p:nvSpPr>
          <p:spPr>
            <a:xfrm>
              <a:off x="0" y="0"/>
              <a:ext cx="1150807" cy="1769974"/>
            </a:xfrm>
            <a:custGeom>
              <a:avLst/>
              <a:gdLst/>
              <a:ahLst/>
              <a:cxnLst/>
              <a:rect l="l" t="t" r="r" b="b"/>
              <a:pathLst>
                <a:path w="1150807" h="1769974">
                  <a:moveTo>
                    <a:pt x="0" y="0"/>
                  </a:moveTo>
                  <a:lnTo>
                    <a:pt x="1150807" y="0"/>
                  </a:lnTo>
                  <a:lnTo>
                    <a:pt x="1150807" y="1769974"/>
                  </a:lnTo>
                  <a:lnTo>
                    <a:pt x="0" y="1769974"/>
                  </a:ln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6" name="TextBox 9">
              <a:extLst>
                <a:ext uri="{FF2B5EF4-FFF2-40B4-BE49-F238E27FC236}">
                  <a16:creationId xmlns:a16="http://schemas.microsoft.com/office/drawing/2014/main" id="{390D15DD-CF7E-5AD6-FDF0-0A850AF2ACEE}"/>
                </a:ext>
              </a:extLst>
            </p:cNvPr>
            <p:cNvSpPr txBox="1"/>
            <p:nvPr/>
          </p:nvSpPr>
          <p:spPr>
            <a:xfrm>
              <a:off x="0" y="-38100"/>
              <a:ext cx="1150806" cy="180807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5D1A13B-73FA-FD7C-CC76-E5A07A3D6303}"/>
              </a:ext>
            </a:extLst>
          </p:cNvPr>
          <p:cNvSpPr txBox="1"/>
          <p:nvPr/>
        </p:nvSpPr>
        <p:spPr>
          <a:xfrm>
            <a:off x="908306" y="2648606"/>
            <a:ext cx="1137165" cy="3351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55"/>
              </a:lnSpc>
            </a:pPr>
            <a:r>
              <a:rPr lang="en-US" sz="1200" b="1" dirty="0">
                <a:solidFill>
                  <a:srgbClr val="FFF500"/>
                </a:solidFill>
                <a:latin typeface="Poppins Bold"/>
                <a:ea typeface="Poppins Bold"/>
                <a:cs typeface="Poppins Bold"/>
                <a:sym typeface="Poppins Bold"/>
              </a:rPr>
              <a:t>Dark Cocoa Sea Salt Sunflower Seed</a:t>
            </a:r>
            <a:endParaRPr lang="en-US" sz="1200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1655"/>
              </a:lnSpc>
            </a:pPr>
            <a:endParaRPr lang="en-US" sz="1200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1655"/>
              </a:lnSpc>
            </a:pPr>
            <a:r>
              <a:rPr lang="en-US" sz="12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Crunchy Roasted Sunflower Seed with rich dark cocoa and sea salt for the balance of sweet and salty</a:t>
            </a:r>
          </a:p>
        </p:txBody>
      </p:sp>
      <p:sp>
        <p:nvSpPr>
          <p:cNvPr id="23" name="TextBox 24">
            <a:extLst>
              <a:ext uri="{FF2B5EF4-FFF2-40B4-BE49-F238E27FC236}">
                <a16:creationId xmlns:a16="http://schemas.microsoft.com/office/drawing/2014/main" id="{E7682B5F-2878-ED67-267F-8D21031EF6BC}"/>
              </a:ext>
            </a:extLst>
          </p:cNvPr>
          <p:cNvSpPr txBox="1"/>
          <p:nvPr/>
        </p:nvSpPr>
        <p:spPr>
          <a:xfrm>
            <a:off x="2732691" y="1367995"/>
            <a:ext cx="1376855" cy="507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3899" b="1" dirty="0">
                <a:solidFill>
                  <a:srgbClr val="1A6E21"/>
                </a:solidFill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$20</a:t>
            </a: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C1210F7F-F187-F652-219C-1A86A2E5C689}"/>
              </a:ext>
            </a:extLst>
          </p:cNvPr>
          <p:cNvGrpSpPr/>
          <p:nvPr/>
        </p:nvGrpSpPr>
        <p:grpSpPr>
          <a:xfrm>
            <a:off x="2096199" y="6242578"/>
            <a:ext cx="4777212" cy="367150"/>
            <a:chOff x="0" y="0"/>
            <a:chExt cx="5287909" cy="4064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4A75A99B-F644-B230-BCBD-1E70085DE5A1}"/>
                </a:ext>
              </a:extLst>
            </p:cNvPr>
            <p:cNvSpPr/>
            <p:nvPr/>
          </p:nvSpPr>
          <p:spPr>
            <a:xfrm>
              <a:off x="0" y="0"/>
              <a:ext cx="5287909" cy="406400"/>
            </a:xfrm>
            <a:custGeom>
              <a:avLst/>
              <a:gdLst/>
              <a:ahLst/>
              <a:cxnLst/>
              <a:rect l="l" t="t" r="r" b="b"/>
              <a:pathLst>
                <a:path w="5287909" h="406400">
                  <a:moveTo>
                    <a:pt x="5084709" y="0"/>
                  </a:moveTo>
                  <a:cubicBezTo>
                    <a:pt x="5196934" y="0"/>
                    <a:pt x="5287909" y="90976"/>
                    <a:pt x="5287909" y="203200"/>
                  </a:cubicBezTo>
                  <a:cubicBezTo>
                    <a:pt x="5287909" y="315424"/>
                    <a:pt x="5196934" y="406400"/>
                    <a:pt x="508470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17650273-A8BF-9EB6-6EBC-1EE21756E4D4}"/>
                </a:ext>
              </a:extLst>
            </p:cNvPr>
            <p:cNvSpPr txBox="1"/>
            <p:nvPr/>
          </p:nvSpPr>
          <p:spPr>
            <a:xfrm>
              <a:off x="0" y="-38100"/>
              <a:ext cx="528790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</p:spTree>
    <p:extLst>
      <p:ext uri="{BB962C8B-B14F-4D97-AF65-F5344CB8AC3E}">
        <p14:creationId xmlns:p14="http://schemas.microsoft.com/office/powerpoint/2010/main" val="4234200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2183394" y="5875428"/>
            <a:ext cx="4777212" cy="367150"/>
            <a:chOff x="0" y="0"/>
            <a:chExt cx="5287909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287909" cy="406400"/>
            </a:xfrm>
            <a:custGeom>
              <a:avLst/>
              <a:gdLst/>
              <a:ahLst/>
              <a:cxnLst/>
              <a:rect l="l" t="t" r="r" b="b"/>
              <a:pathLst>
                <a:path w="5287909" h="406400">
                  <a:moveTo>
                    <a:pt x="5084709" y="0"/>
                  </a:moveTo>
                  <a:cubicBezTo>
                    <a:pt x="5196934" y="0"/>
                    <a:pt x="5287909" y="90976"/>
                    <a:pt x="5287909" y="203200"/>
                  </a:cubicBezTo>
                  <a:cubicBezTo>
                    <a:pt x="5287909" y="315424"/>
                    <a:pt x="5196934" y="406400"/>
                    <a:pt x="508470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528790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45702" y="2662384"/>
            <a:ext cx="1976463" cy="2922968"/>
            <a:chOff x="0" y="0"/>
            <a:chExt cx="1150806" cy="170191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50807" cy="1701915"/>
            </a:xfrm>
            <a:custGeom>
              <a:avLst/>
              <a:gdLst/>
              <a:ahLst/>
              <a:cxnLst/>
              <a:rect l="l" t="t" r="r" b="b"/>
              <a:pathLst>
                <a:path w="1150807" h="1701915">
                  <a:moveTo>
                    <a:pt x="0" y="0"/>
                  </a:moveTo>
                  <a:lnTo>
                    <a:pt x="1150807" y="0"/>
                  </a:lnTo>
                  <a:lnTo>
                    <a:pt x="1150807" y="1701915"/>
                  </a:lnTo>
                  <a:lnTo>
                    <a:pt x="0" y="1701915"/>
                  </a:ln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150806" cy="174001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008939" y="2819126"/>
            <a:ext cx="1976463" cy="2922968"/>
            <a:chOff x="0" y="0"/>
            <a:chExt cx="1150806" cy="170191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150807" cy="1701915"/>
            </a:xfrm>
            <a:custGeom>
              <a:avLst/>
              <a:gdLst/>
              <a:ahLst/>
              <a:cxnLst/>
              <a:rect l="l" t="t" r="r" b="b"/>
              <a:pathLst>
                <a:path w="1150807" h="1701915">
                  <a:moveTo>
                    <a:pt x="0" y="0"/>
                  </a:moveTo>
                  <a:lnTo>
                    <a:pt x="1150807" y="0"/>
                  </a:lnTo>
                  <a:lnTo>
                    <a:pt x="1150807" y="1701915"/>
                  </a:lnTo>
                  <a:lnTo>
                    <a:pt x="0" y="1701915"/>
                  </a:ln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150806" cy="174001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sp>
        <p:nvSpPr>
          <p:cNvPr id="25" name="Freeform 25"/>
          <p:cNvSpPr/>
          <p:nvPr/>
        </p:nvSpPr>
        <p:spPr>
          <a:xfrm>
            <a:off x="6213520" y="615422"/>
            <a:ext cx="1494172" cy="1159440"/>
          </a:xfrm>
          <a:custGeom>
            <a:avLst/>
            <a:gdLst/>
            <a:ahLst/>
            <a:cxnLst/>
            <a:rect l="l" t="t" r="r" b="b"/>
            <a:pathLst>
              <a:path w="1593783" h="1478984">
                <a:moveTo>
                  <a:pt x="0" y="0"/>
                </a:moveTo>
                <a:lnTo>
                  <a:pt x="1593782" y="0"/>
                </a:lnTo>
                <a:lnTo>
                  <a:pt x="1593782" y="1478984"/>
                </a:lnTo>
                <a:lnTo>
                  <a:pt x="0" y="14789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511"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27" name="Freeform 27"/>
          <p:cNvSpPr/>
          <p:nvPr/>
        </p:nvSpPr>
        <p:spPr>
          <a:xfrm>
            <a:off x="1049505" y="701164"/>
            <a:ext cx="1669859" cy="1073698"/>
          </a:xfrm>
          <a:custGeom>
            <a:avLst/>
            <a:gdLst/>
            <a:ahLst/>
            <a:cxnLst/>
            <a:rect l="l" t="t" r="r" b="b"/>
            <a:pathLst>
              <a:path w="1781183" h="1145278">
                <a:moveTo>
                  <a:pt x="0" y="0"/>
                </a:moveTo>
                <a:lnTo>
                  <a:pt x="1781183" y="0"/>
                </a:lnTo>
                <a:lnTo>
                  <a:pt x="1781183" y="1145278"/>
                </a:lnTo>
                <a:lnTo>
                  <a:pt x="0" y="1145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31" name="TextBox 31"/>
          <p:cNvSpPr txBox="1"/>
          <p:nvPr/>
        </p:nvSpPr>
        <p:spPr>
          <a:xfrm>
            <a:off x="7026712" y="2878921"/>
            <a:ext cx="1719457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7"/>
              </a:lnSpc>
            </a:pPr>
            <a:endParaRPr sz="1688" dirty="0"/>
          </a:p>
        </p:txBody>
      </p:sp>
      <p:sp>
        <p:nvSpPr>
          <p:cNvPr id="33" name="TextBox 33"/>
          <p:cNvSpPr txBox="1"/>
          <p:nvPr/>
        </p:nvSpPr>
        <p:spPr>
          <a:xfrm>
            <a:off x="1073343" y="1873777"/>
            <a:ext cx="1669858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3899" b="1" dirty="0">
                <a:solidFill>
                  <a:srgbClr val="1A6E21"/>
                </a:solidFill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$20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476126" y="2028665"/>
            <a:ext cx="2822172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3899" b="1" dirty="0">
                <a:solidFill>
                  <a:srgbClr val="1A6E21"/>
                </a:solidFill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$30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0CD94C-8C23-1C01-4696-DB8216D835C9}"/>
              </a:ext>
            </a:extLst>
          </p:cNvPr>
          <p:cNvSpPr txBox="1"/>
          <p:nvPr/>
        </p:nvSpPr>
        <p:spPr>
          <a:xfrm>
            <a:off x="845702" y="325821"/>
            <a:ext cx="4871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Movie Theater Extra Butter and Kettle Corn</a:t>
            </a:r>
          </a:p>
        </p:txBody>
      </p:sp>
      <p:sp>
        <p:nvSpPr>
          <p:cNvPr id="2" name="TextBox 30">
            <a:extLst>
              <a:ext uri="{FF2B5EF4-FFF2-40B4-BE49-F238E27FC236}">
                <a16:creationId xmlns:a16="http://schemas.microsoft.com/office/drawing/2014/main" id="{6E58DBF3-611B-5929-040B-7D8055FCB03F}"/>
              </a:ext>
            </a:extLst>
          </p:cNvPr>
          <p:cNvSpPr txBox="1"/>
          <p:nvPr/>
        </p:nvSpPr>
        <p:spPr>
          <a:xfrm>
            <a:off x="934825" y="3125486"/>
            <a:ext cx="1719457" cy="1731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97"/>
              </a:lnSpc>
            </a:pPr>
            <a:r>
              <a:rPr lang="en-US" sz="1302" b="1" dirty="0">
                <a:solidFill>
                  <a:srgbClr val="FFF500"/>
                </a:solidFill>
                <a:latin typeface="Poppins Bold"/>
                <a:ea typeface="Poppins Bold"/>
                <a:cs typeface="Poppins Bold"/>
                <a:sym typeface="Poppins Bold"/>
              </a:rPr>
              <a:t>KETTLE CORN</a:t>
            </a:r>
          </a:p>
          <a:p>
            <a:pPr algn="ctr">
              <a:lnSpc>
                <a:spcPts val="1497"/>
              </a:lnSpc>
            </a:pPr>
            <a:endParaRPr lang="en-US" sz="1302" b="1" dirty="0">
              <a:solidFill>
                <a:srgbClr val="FFF5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1497"/>
              </a:lnSpc>
            </a:pPr>
            <a:r>
              <a:rPr lang="en-US" sz="1302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Sweet and Salty old fashioned Kettle Corn that tastes like the popcorn at old time county fairs!</a:t>
            </a:r>
          </a:p>
          <a:p>
            <a:pPr algn="ctr">
              <a:lnSpc>
                <a:spcPts val="1497"/>
              </a:lnSpc>
            </a:pPr>
            <a:r>
              <a:rPr lang="en-US" sz="1302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12 Pack</a:t>
            </a:r>
          </a:p>
          <a:p>
            <a:pPr algn="ctr">
              <a:lnSpc>
                <a:spcPts val="1497"/>
              </a:lnSpc>
            </a:pPr>
            <a:endParaRPr lang="en-US" sz="1302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2C3054-8EE0-3129-A8E3-9F007ABC5C04}"/>
              </a:ext>
            </a:extLst>
          </p:cNvPr>
          <p:cNvSpPr txBox="1"/>
          <p:nvPr/>
        </p:nvSpPr>
        <p:spPr>
          <a:xfrm>
            <a:off x="6213521" y="3046473"/>
            <a:ext cx="1584564" cy="2402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97"/>
              </a:lnSpc>
            </a:pPr>
            <a:r>
              <a:rPr lang="en-US" sz="1400" b="1" dirty="0">
                <a:solidFill>
                  <a:srgbClr val="FFF500"/>
                </a:solidFill>
                <a:latin typeface="Poppins Bold"/>
                <a:ea typeface="Poppins Bold"/>
                <a:cs typeface="Poppins Bold"/>
                <a:sym typeface="Poppins Bold"/>
              </a:rPr>
              <a:t>MOVIE THEATER Extra Butter Popcorn</a:t>
            </a:r>
          </a:p>
          <a:p>
            <a:pPr algn="ctr">
              <a:lnSpc>
                <a:spcPts val="1497"/>
              </a:lnSpc>
            </a:pPr>
            <a:r>
              <a:rPr lang="en-US" sz="14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perfectly seasoned with EXTRA Buttery flavor just like the Movie Theaters. America’s #1 selling flavor!</a:t>
            </a:r>
          </a:p>
          <a:p>
            <a:pPr algn="ctr">
              <a:lnSpc>
                <a:spcPts val="1497"/>
              </a:lnSpc>
            </a:pPr>
            <a:r>
              <a:rPr lang="en-US" sz="14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18 Pack</a:t>
            </a:r>
          </a:p>
        </p:txBody>
      </p:sp>
      <p:pic>
        <p:nvPicPr>
          <p:cNvPr id="6" name="Picture 2" descr="CAMP MASTERS Popcorn - YouTube">
            <a:extLst>
              <a:ext uri="{FF2B5EF4-FFF2-40B4-BE49-F238E27FC236}">
                <a16:creationId xmlns:a16="http://schemas.microsoft.com/office/drawing/2014/main" id="{9006AA90-CFD2-4BA5-DF0A-4E649F13B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3479633" y="2310286"/>
            <a:ext cx="2184734" cy="3258999"/>
            <a:chOff x="0" y="0"/>
            <a:chExt cx="1150806" cy="171667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50807" cy="1716674"/>
            </a:xfrm>
            <a:custGeom>
              <a:avLst/>
              <a:gdLst/>
              <a:ahLst/>
              <a:cxnLst/>
              <a:rect l="l" t="t" r="r" b="b"/>
              <a:pathLst>
                <a:path w="1150807" h="1716674">
                  <a:moveTo>
                    <a:pt x="0" y="0"/>
                  </a:moveTo>
                  <a:lnTo>
                    <a:pt x="1150807" y="0"/>
                  </a:lnTo>
                  <a:lnTo>
                    <a:pt x="1150807" y="1716674"/>
                  </a:lnTo>
                  <a:lnTo>
                    <a:pt x="0" y="1716674"/>
                  </a:lnTo>
                  <a:close/>
                </a:path>
              </a:pathLst>
            </a:custGeom>
            <a:solidFill>
              <a:srgbClr val="002F60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50806" cy="175477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262944" y="6057297"/>
            <a:ext cx="4777212" cy="367150"/>
            <a:chOff x="0" y="0"/>
            <a:chExt cx="5287909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287909" cy="406400"/>
            </a:xfrm>
            <a:custGeom>
              <a:avLst/>
              <a:gdLst/>
              <a:ahLst/>
              <a:cxnLst/>
              <a:rect l="l" t="t" r="r" b="b"/>
              <a:pathLst>
                <a:path w="5287909" h="406400">
                  <a:moveTo>
                    <a:pt x="5084709" y="0"/>
                  </a:moveTo>
                  <a:cubicBezTo>
                    <a:pt x="5196934" y="0"/>
                    <a:pt x="5287909" y="90976"/>
                    <a:pt x="5287909" y="203200"/>
                  </a:cubicBezTo>
                  <a:cubicBezTo>
                    <a:pt x="5287909" y="315424"/>
                    <a:pt x="5196934" y="406400"/>
                    <a:pt x="508470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528790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6145441" y="2500310"/>
            <a:ext cx="2036803" cy="2225436"/>
          </a:xfrm>
          <a:custGeom>
            <a:avLst/>
            <a:gdLst/>
            <a:ahLst/>
            <a:cxnLst/>
            <a:rect l="l" t="t" r="r" b="b"/>
            <a:pathLst>
              <a:path w="2172590" h="2373798">
                <a:moveTo>
                  <a:pt x="0" y="0"/>
                </a:moveTo>
                <a:lnTo>
                  <a:pt x="2172590" y="0"/>
                </a:lnTo>
                <a:lnTo>
                  <a:pt x="2172590" y="2373797"/>
                </a:lnTo>
                <a:lnTo>
                  <a:pt x="0" y="23737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18" name="Freeform 18"/>
          <p:cNvSpPr/>
          <p:nvPr/>
        </p:nvSpPr>
        <p:spPr>
          <a:xfrm>
            <a:off x="497249" y="1626963"/>
            <a:ext cx="2732882" cy="1366645"/>
          </a:xfrm>
          <a:custGeom>
            <a:avLst/>
            <a:gdLst/>
            <a:ahLst/>
            <a:cxnLst/>
            <a:rect l="l" t="t" r="r" b="b"/>
            <a:pathLst>
              <a:path w="2915074" h="1457755">
                <a:moveTo>
                  <a:pt x="0" y="0"/>
                </a:moveTo>
                <a:lnTo>
                  <a:pt x="2915074" y="0"/>
                </a:lnTo>
                <a:lnTo>
                  <a:pt x="2915074" y="1457755"/>
                </a:lnTo>
                <a:lnTo>
                  <a:pt x="0" y="14577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3107" r="-26114" b="-64813"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19" name="Freeform 19"/>
          <p:cNvSpPr/>
          <p:nvPr/>
        </p:nvSpPr>
        <p:spPr>
          <a:xfrm>
            <a:off x="497250" y="2880510"/>
            <a:ext cx="2658623" cy="1695972"/>
          </a:xfrm>
          <a:custGeom>
            <a:avLst/>
            <a:gdLst/>
            <a:ahLst/>
            <a:cxnLst/>
            <a:rect l="l" t="t" r="r" b="b"/>
            <a:pathLst>
              <a:path w="2835865" h="1809037">
                <a:moveTo>
                  <a:pt x="0" y="0"/>
                </a:moveTo>
                <a:lnTo>
                  <a:pt x="2835865" y="0"/>
                </a:lnTo>
                <a:lnTo>
                  <a:pt x="2835865" y="1809037"/>
                </a:lnTo>
                <a:lnTo>
                  <a:pt x="0" y="18090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3135" r="-50603" b="-21740"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20" name="Freeform 20"/>
          <p:cNvSpPr/>
          <p:nvPr/>
        </p:nvSpPr>
        <p:spPr>
          <a:xfrm>
            <a:off x="295355" y="4474423"/>
            <a:ext cx="2934776" cy="1401004"/>
          </a:xfrm>
          <a:custGeom>
            <a:avLst/>
            <a:gdLst/>
            <a:ahLst/>
            <a:cxnLst/>
            <a:rect l="l" t="t" r="r" b="b"/>
            <a:pathLst>
              <a:path w="3130428" h="1494404">
                <a:moveTo>
                  <a:pt x="0" y="0"/>
                </a:moveTo>
                <a:lnTo>
                  <a:pt x="3130428" y="0"/>
                </a:lnTo>
                <a:lnTo>
                  <a:pt x="3130428" y="1494404"/>
                </a:lnTo>
                <a:lnTo>
                  <a:pt x="0" y="14944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7340" r="-44390" b="-21054"/>
            </a:stretch>
          </a:blipFill>
        </p:spPr>
        <p:txBody>
          <a:bodyPr/>
          <a:lstStyle/>
          <a:p>
            <a:endParaRPr lang="en-US" sz="1688" dirty="0"/>
          </a:p>
        </p:txBody>
      </p:sp>
      <p:sp>
        <p:nvSpPr>
          <p:cNvPr id="21" name="TextBox 21"/>
          <p:cNvSpPr txBox="1"/>
          <p:nvPr/>
        </p:nvSpPr>
        <p:spPr>
          <a:xfrm>
            <a:off x="6145441" y="1385048"/>
            <a:ext cx="923831" cy="507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3899" b="1" dirty="0">
                <a:solidFill>
                  <a:srgbClr val="1A6E21"/>
                </a:solidFill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$50	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479633" y="2453161"/>
            <a:ext cx="1900646" cy="2834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55"/>
              </a:lnSpc>
            </a:pPr>
            <a:r>
              <a:rPr lang="en-US" sz="1439" b="1" dirty="0">
                <a:solidFill>
                  <a:srgbClr val="FFF500"/>
                </a:solidFill>
                <a:latin typeface="Poppins Bold"/>
                <a:ea typeface="Poppins Bold"/>
                <a:cs typeface="Poppins Bold"/>
                <a:sym typeface="Poppins Bold"/>
              </a:rPr>
              <a:t>Chicago Style Mix</a:t>
            </a:r>
          </a:p>
          <a:p>
            <a:pPr algn="ctr">
              <a:lnSpc>
                <a:spcPts val="1655"/>
              </a:lnSpc>
            </a:pPr>
            <a:endParaRPr lang="en-US" sz="1439" b="1" dirty="0">
              <a:solidFill>
                <a:srgbClr val="FFF5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1655"/>
              </a:lnSpc>
            </a:pPr>
            <a:endParaRPr lang="en-US" sz="1439" b="1" dirty="0">
              <a:solidFill>
                <a:srgbClr val="FFF5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1655"/>
              </a:lnSpc>
            </a:pPr>
            <a:endParaRPr lang="en-US" sz="1439" b="1" dirty="0">
              <a:solidFill>
                <a:srgbClr val="FFF5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1655"/>
              </a:lnSpc>
            </a:pPr>
            <a:r>
              <a:rPr lang="en-US" sz="143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Celebrate Scouting with a simply sensational collection of White and Yellow Cheddar Cheese along with Delicious Caramel Corn</a:t>
            </a:r>
          </a:p>
          <a:p>
            <a:pPr algn="ctr">
              <a:lnSpc>
                <a:spcPts val="1655"/>
              </a:lnSpc>
            </a:pPr>
            <a:r>
              <a:rPr lang="en-US" sz="143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(3 BIG Bags!)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8EAB4F-CA72-2F90-BAD3-03A84CC292D4}"/>
              </a:ext>
            </a:extLst>
          </p:cNvPr>
          <p:cNvSpPr txBox="1"/>
          <p:nvPr/>
        </p:nvSpPr>
        <p:spPr>
          <a:xfrm>
            <a:off x="704193" y="388883"/>
            <a:ext cx="2103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Chicago Style Tin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183394" y="5875428"/>
            <a:ext cx="4777212" cy="367150"/>
            <a:chOff x="0" y="0"/>
            <a:chExt cx="5287909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287909" cy="406400"/>
            </a:xfrm>
            <a:custGeom>
              <a:avLst/>
              <a:gdLst/>
              <a:ahLst/>
              <a:cxnLst/>
              <a:rect l="l" t="t" r="r" b="b"/>
              <a:pathLst>
                <a:path w="5287909" h="406400">
                  <a:moveTo>
                    <a:pt x="5084709" y="0"/>
                  </a:moveTo>
                  <a:cubicBezTo>
                    <a:pt x="5196934" y="0"/>
                    <a:pt x="5287909" y="90976"/>
                    <a:pt x="5287909" y="203200"/>
                  </a:cubicBezTo>
                  <a:cubicBezTo>
                    <a:pt x="5287909" y="315424"/>
                    <a:pt x="5196934" y="406400"/>
                    <a:pt x="508470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BC00"/>
            </a:solidFill>
          </p:spPr>
          <p:txBody>
            <a:bodyPr/>
            <a:lstStyle/>
            <a:p>
              <a:endParaRPr lang="en-US" sz="1688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5287909" cy="44450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29"/>
                </a:lnSpc>
              </a:pPr>
              <a:endParaRPr sz="1688"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353941" y="1400929"/>
            <a:ext cx="4261514" cy="426151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7251" y="0"/>
                  </a:moveTo>
                  <a:lnTo>
                    <a:pt x="785549" y="0"/>
                  </a:lnTo>
                  <a:cubicBezTo>
                    <a:pt x="792777" y="0"/>
                    <a:pt x="799708" y="2871"/>
                    <a:pt x="804819" y="7982"/>
                  </a:cubicBezTo>
                  <a:cubicBezTo>
                    <a:pt x="809929" y="13092"/>
                    <a:pt x="812800" y="20023"/>
                    <a:pt x="812800" y="27251"/>
                  </a:cubicBezTo>
                  <a:lnTo>
                    <a:pt x="812800" y="785549"/>
                  </a:lnTo>
                  <a:cubicBezTo>
                    <a:pt x="812800" y="792777"/>
                    <a:pt x="809929" y="799708"/>
                    <a:pt x="804819" y="804819"/>
                  </a:cubicBezTo>
                  <a:cubicBezTo>
                    <a:pt x="799708" y="809929"/>
                    <a:pt x="792777" y="812800"/>
                    <a:pt x="785549" y="812800"/>
                  </a:cubicBezTo>
                  <a:lnTo>
                    <a:pt x="27251" y="812800"/>
                  </a:lnTo>
                  <a:cubicBezTo>
                    <a:pt x="20023" y="812800"/>
                    <a:pt x="13092" y="809929"/>
                    <a:pt x="7982" y="804819"/>
                  </a:cubicBezTo>
                  <a:cubicBezTo>
                    <a:pt x="2871" y="799708"/>
                    <a:pt x="0" y="792777"/>
                    <a:pt x="0" y="785549"/>
                  </a:cubicBezTo>
                  <a:lnTo>
                    <a:pt x="0" y="27251"/>
                  </a:lnTo>
                  <a:cubicBezTo>
                    <a:pt x="0" y="20023"/>
                    <a:pt x="2871" y="13092"/>
                    <a:pt x="7982" y="7982"/>
                  </a:cubicBezTo>
                  <a:cubicBezTo>
                    <a:pt x="13092" y="2871"/>
                    <a:pt x="20023" y="0"/>
                    <a:pt x="27251" y="0"/>
                  </a:cubicBezTo>
                  <a:close/>
                </a:path>
              </a:pathLst>
            </a:custGeom>
            <a:blipFill>
              <a:blip r:embed="rId3"/>
              <a:stretch>
                <a:fillRect l="-25471" r="-25471"/>
              </a:stretch>
            </a:blipFill>
          </p:spPr>
          <p:txBody>
            <a:bodyPr/>
            <a:lstStyle/>
            <a:p>
              <a:endParaRPr lang="en-US" sz="1688" dirty="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85800" y="2078620"/>
            <a:ext cx="3583824" cy="3583824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32404" y="0"/>
                  </a:moveTo>
                  <a:lnTo>
                    <a:pt x="780396" y="0"/>
                  </a:lnTo>
                  <a:cubicBezTo>
                    <a:pt x="798292" y="0"/>
                    <a:pt x="812800" y="14508"/>
                    <a:pt x="812800" y="32404"/>
                  </a:cubicBezTo>
                  <a:lnTo>
                    <a:pt x="812800" y="780396"/>
                  </a:lnTo>
                  <a:cubicBezTo>
                    <a:pt x="812800" y="798292"/>
                    <a:pt x="798292" y="812800"/>
                    <a:pt x="780396" y="812800"/>
                  </a:cubicBezTo>
                  <a:lnTo>
                    <a:pt x="32404" y="812800"/>
                  </a:lnTo>
                  <a:cubicBezTo>
                    <a:pt x="14508" y="812800"/>
                    <a:pt x="0" y="798292"/>
                    <a:pt x="0" y="780396"/>
                  </a:cubicBezTo>
                  <a:lnTo>
                    <a:pt x="0" y="32404"/>
                  </a:lnTo>
                  <a:cubicBezTo>
                    <a:pt x="0" y="14508"/>
                    <a:pt x="14508" y="0"/>
                    <a:pt x="32404" y="0"/>
                  </a:cubicBezTo>
                  <a:close/>
                </a:path>
              </a:pathLst>
            </a:custGeom>
            <a:blipFill>
              <a:blip r:embed="rId4"/>
              <a:stretch>
                <a:fillRect l="-24906" r="-24906"/>
              </a:stretch>
            </a:blipFill>
          </p:spPr>
          <p:txBody>
            <a:bodyPr/>
            <a:lstStyle/>
            <a:p>
              <a:endParaRPr lang="en-US" sz="1688" dirty="0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685801" y="144165"/>
            <a:ext cx="7512344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3"/>
              </a:lnSpc>
            </a:pPr>
            <a:r>
              <a:rPr lang="en-US" sz="3725" b="1" spc="-112" dirty="0">
                <a:latin typeface="Poppins Bold"/>
                <a:ea typeface="Poppins Bold"/>
                <a:cs typeface="Poppins Bold"/>
                <a:sym typeface="Poppins Bold"/>
              </a:rPr>
              <a:t>Military and Hometown Heroes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00188" y="1524846"/>
            <a:ext cx="171450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3899" b="1" dirty="0"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$30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50128" y="1549261"/>
            <a:ext cx="1154873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3899" b="1" dirty="0"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$50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18D2A0-8C84-91C7-0404-40DC44A397CB}"/>
              </a:ext>
            </a:extLst>
          </p:cNvPr>
          <p:cNvSpPr txBox="1"/>
          <p:nvPr/>
        </p:nvSpPr>
        <p:spPr>
          <a:xfrm>
            <a:off x="978509" y="1378652"/>
            <a:ext cx="700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$1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2D7429-263A-B9F9-1750-0ED77002EA6D}"/>
              </a:ext>
            </a:extLst>
          </p:cNvPr>
          <p:cNvSpPr txBox="1"/>
          <p:nvPr/>
        </p:nvSpPr>
        <p:spPr>
          <a:xfrm>
            <a:off x="729465" y="226031"/>
            <a:ext cx="1408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Donations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15B5DC-D13A-7DC3-899A-86DBFDCDC635}"/>
              </a:ext>
            </a:extLst>
          </p:cNvPr>
          <p:cNvSpPr txBox="1"/>
          <p:nvPr/>
        </p:nvSpPr>
        <p:spPr>
          <a:xfrm>
            <a:off x="441789" y="1571946"/>
            <a:ext cx="8578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Why Entering Every Dollar Matters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FBDFB6-9905-EECD-A9BB-29936E9124B6}"/>
              </a:ext>
            </a:extLst>
          </p:cNvPr>
          <p:cNvSpPr txBox="1"/>
          <p:nvPr/>
        </p:nvSpPr>
        <p:spPr>
          <a:xfrm>
            <a:off x="1222625" y="2692904"/>
            <a:ext cx="64213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Scouts earn recognition &amp; incentives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Units fund their programs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Councils fund camps &amp; Scouting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If not: Scouts lose credit, Councils lose support, participation declines</a:t>
            </a:r>
          </a:p>
        </p:txBody>
      </p:sp>
      <p:pic>
        <p:nvPicPr>
          <p:cNvPr id="6" name="Picture 2" descr="CAMP MASTERS Popcorn - YouTube">
            <a:extLst>
              <a:ext uri="{FF2B5EF4-FFF2-40B4-BE49-F238E27FC236}">
                <a16:creationId xmlns:a16="http://schemas.microsoft.com/office/drawing/2014/main" id="{EFCD735D-67FC-374F-8F83-B7F87A9AB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524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98321-FF3F-62D1-B180-933B95CA4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2026 Online ordering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E6321-3332-D191-1E7D-68458BC8D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702" y="2194560"/>
            <a:ext cx="7834937" cy="276632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60% RTS (Before BSA fee)</a:t>
            </a:r>
          </a:p>
          <a:p>
            <a:endParaRPr lang="en-US" dirty="0"/>
          </a:p>
          <a:p>
            <a:r>
              <a:rPr lang="en-US" dirty="0"/>
              <a:t>Flat rate Shipping</a:t>
            </a:r>
          </a:p>
          <a:p>
            <a:r>
              <a:rPr lang="en-US" dirty="0"/>
              <a:t>All Sales goes towards Scout Prizes</a:t>
            </a:r>
          </a:p>
          <a:p>
            <a:r>
              <a:rPr lang="en-US" dirty="0"/>
              <a:t>Contests enhance participation</a:t>
            </a:r>
          </a:p>
          <a:p>
            <a:r>
              <a:rPr lang="en-US" dirty="0"/>
              <a:t>Focus on Bundles for more Sales</a:t>
            </a:r>
          </a:p>
          <a:p>
            <a:r>
              <a:rPr lang="en-US" dirty="0"/>
              <a:t>Keeping product costs down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F9DCAB-CF0F-5D3B-8DF2-6F6F83F0FDB4}"/>
              </a:ext>
            </a:extLst>
          </p:cNvPr>
          <p:cNvSpPr txBox="1"/>
          <p:nvPr/>
        </p:nvSpPr>
        <p:spPr>
          <a:xfrm>
            <a:off x="714702" y="367862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2026 Updates</a:t>
            </a:r>
          </a:p>
        </p:txBody>
      </p:sp>
      <p:pic>
        <p:nvPicPr>
          <p:cNvPr id="6" name="Picture 2" descr="CAMP MASTERS Popcorn - YouTube">
            <a:extLst>
              <a:ext uri="{FF2B5EF4-FFF2-40B4-BE49-F238E27FC236}">
                <a16:creationId xmlns:a16="http://schemas.microsoft.com/office/drawing/2014/main" id="{AF670762-BF44-8219-3149-E0191E263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759687"/>
            <a:ext cx="1174233" cy="95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161491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6F0212788FB4C9CA3DD799ACDB9A0" ma:contentTypeVersion="14" ma:contentTypeDescription="Create a new document." ma:contentTypeScope="" ma:versionID="394ed81110bfa78e8a29cdc5ac88edb5">
  <xsd:schema xmlns:xsd="http://www.w3.org/2001/XMLSchema" xmlns:xs="http://www.w3.org/2001/XMLSchema" xmlns:p="http://schemas.microsoft.com/office/2006/metadata/properties" xmlns:ns2="cdc4a139-f937-40c3-bc98-8b14719917e5" xmlns:ns3="bffe4fed-c0ec-42cc-a4af-2bd464f95651" targetNamespace="http://schemas.microsoft.com/office/2006/metadata/properties" ma:root="true" ma:fieldsID="76732528723cbbebdbcfeec74fff2ecd" ns2:_="" ns3:_="">
    <xsd:import namespace="cdc4a139-f937-40c3-bc98-8b14719917e5"/>
    <xsd:import namespace="bffe4fed-c0ec-42cc-a4af-2bd464f956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c4a139-f937-40c3-bc98-8b14719917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79308d4-bde5-4dca-adcb-0162404f8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fe4fed-c0ec-42cc-a4af-2bd464f9565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f4f7c0-202f-459a-a850-137a3df5a3f9}" ma:internalName="TaxCatchAll" ma:showField="CatchAllData" ma:web="bffe4fed-c0ec-42cc-a4af-2bd464f956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fe4fed-c0ec-42cc-a4af-2bd464f95651" xsi:nil="true"/>
    <lcf76f155ced4ddcb4097134ff3c332f xmlns="cdc4a139-f937-40c3-bc98-8b14719917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F547255-E526-4091-B1C3-54A2E32316F3}"/>
</file>

<file path=customXml/itemProps2.xml><?xml version="1.0" encoding="utf-8"?>
<ds:datastoreItem xmlns:ds="http://schemas.openxmlformats.org/officeDocument/2006/customXml" ds:itemID="{B97E8CC1-E67E-4B90-90E6-45168B6549DF}"/>
</file>

<file path=customXml/itemProps3.xml><?xml version="1.0" encoding="utf-8"?>
<ds:datastoreItem xmlns:ds="http://schemas.openxmlformats.org/officeDocument/2006/customXml" ds:itemID="{B02DD47B-B030-4A4B-A6BA-66AEDB64FD9E}"/>
</file>

<file path=docMetadata/LabelInfo.xml><?xml version="1.0" encoding="utf-8"?>
<clbl:labelList xmlns:clbl="http://schemas.microsoft.com/office/2020/mipLabelMetadata">
  <clbl:label id="{fd9008a0-7846-4989-a4c5-77cfad3f7e4e}" enabled="0" method="" siteId="{fd9008a0-7846-4989-a4c5-77cfad3f7e4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6022</TotalTime>
  <Words>1074</Words>
  <Application>Microsoft Office PowerPoint</Application>
  <PresentationFormat>On-screen Show (4:3)</PresentationFormat>
  <Paragraphs>223</Paragraphs>
  <Slides>31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Aptos</vt:lpstr>
      <vt:lpstr>Arial</vt:lpstr>
      <vt:lpstr>Big Shoulders Display Bold</vt:lpstr>
      <vt:lpstr>Canva Sans Bold</vt:lpstr>
      <vt:lpstr>Century Gothic</vt:lpstr>
      <vt:lpstr>Oswald</vt:lpstr>
      <vt:lpstr>Oswald Bold</vt:lpstr>
      <vt:lpstr>Playlist Script</vt:lpstr>
      <vt:lpstr>Poppins</vt:lpstr>
      <vt:lpstr>Poppins Bold</vt:lpstr>
      <vt:lpstr>Poppins Medium</vt:lpstr>
      <vt:lpstr>TT Rounds Condensed</vt:lpstr>
      <vt:lpstr>TT Rounds Condensed Bold</vt:lpstr>
      <vt:lpstr>Vapor Trail</vt:lpstr>
      <vt:lpstr>Southeast Louisiana     2026 Camp Masters  </vt:lpstr>
      <vt:lpstr>2026 Southeast Louisisana Product Mix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2026 Online ordering</vt:lpstr>
      <vt:lpstr>PowerPoint Presentation</vt:lpstr>
      <vt:lpstr>PowerPoint Presentation</vt:lpstr>
      <vt:lpstr>PowerPoint Presentation</vt:lpstr>
      <vt:lpstr>PowerPoint Presentation</vt:lpstr>
      <vt:lpstr>To Succeed You Must Remember One Thing!</vt:lpstr>
      <vt:lpstr>PowerPoint Presentation</vt:lpstr>
      <vt:lpstr>PowerPoint Presentation</vt:lpstr>
      <vt:lpstr>PowerPoint Presentation</vt:lpstr>
      <vt:lpstr>You are Selling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2026 Knowledge Base</vt:lpstr>
      <vt:lpstr>Resources</vt:lpstr>
      <vt:lpstr>  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Lee Anne. Franklin</dc:creator>
  <cp:keywords/>
  <dc:description>generated using python-pptx</dc:description>
  <cp:lastModifiedBy>Kristie Spinelli</cp:lastModifiedBy>
  <cp:revision>9</cp:revision>
  <dcterms:created xsi:type="dcterms:W3CDTF">2013-01-27T09:14:16Z</dcterms:created>
  <dcterms:modified xsi:type="dcterms:W3CDTF">2026-07-27T16:28:49Z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0x010100B866F0212788FB4C9CA3DD799ACDB9A0</vt:lpwstr>
  </property>
</Properties>
</file>